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8" r:id="rId2"/>
    <p:sldId id="282" r:id="rId3"/>
    <p:sldId id="281" r:id="rId4"/>
    <p:sldId id="256" r:id="rId5"/>
    <p:sldId id="276" r:id="rId6"/>
    <p:sldId id="259" r:id="rId7"/>
    <p:sldId id="260" r:id="rId8"/>
    <p:sldId id="261" r:id="rId9"/>
    <p:sldId id="262" r:id="rId10"/>
    <p:sldId id="263" r:id="rId11"/>
    <p:sldId id="264" r:id="rId12"/>
    <p:sldId id="280" r:id="rId13"/>
    <p:sldId id="279" r:id="rId14"/>
    <p:sldId id="296" r:id="rId15"/>
    <p:sldId id="291" r:id="rId16"/>
    <p:sldId id="268" r:id="rId17"/>
    <p:sldId id="287" r:id="rId18"/>
    <p:sldId id="288" r:id="rId19"/>
    <p:sldId id="290" r:id="rId20"/>
    <p:sldId id="292" r:id="rId21"/>
    <p:sldId id="293" r:id="rId22"/>
    <p:sldId id="284" r:id="rId23"/>
    <p:sldId id="295" r:id="rId2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4660"/>
  </p:normalViewPr>
  <p:slideViewPr>
    <p:cSldViewPr snapToGrid="0">
      <p:cViewPr varScale="1">
        <p:scale>
          <a:sx n="114" d="100"/>
          <a:sy n="114" d="100"/>
        </p:scale>
        <p:origin x="300"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06B70C-021C-4003-AB59-724E43FB738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2155E344-8016-4BE6-BA11-0A8E663B3A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223578BC-3957-47FF-904C-B0B8F5B54010}"/>
              </a:ext>
            </a:extLst>
          </p:cNvPr>
          <p:cNvSpPr>
            <a:spLocks noGrp="1"/>
          </p:cNvSpPr>
          <p:nvPr>
            <p:ph type="dt" sz="half" idx="10"/>
          </p:nvPr>
        </p:nvSpPr>
        <p:spPr/>
        <p:txBody>
          <a:bodyPr/>
          <a:lstStyle/>
          <a:p>
            <a:fld id="{3969991D-E76F-4CBE-A91E-7A2E58E24563}" type="datetimeFigureOut">
              <a:rPr lang="es-ES" smtClean="0"/>
              <a:t>20/06/2019</a:t>
            </a:fld>
            <a:endParaRPr lang="es-ES"/>
          </a:p>
        </p:txBody>
      </p:sp>
      <p:sp>
        <p:nvSpPr>
          <p:cNvPr id="5" name="Marcador de pie de página 4">
            <a:extLst>
              <a:ext uri="{FF2B5EF4-FFF2-40B4-BE49-F238E27FC236}">
                <a16:creationId xmlns:a16="http://schemas.microsoft.com/office/drawing/2014/main" id="{F310EF39-30E1-4640-A6C5-8FCFCFE75EA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0B633E4-F21C-4658-A792-AA381E242E5F}"/>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1022346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99CB98-55C9-45B4-BC95-B03F0BA9AE6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CF3E3FEB-4117-4EF3-A772-7A628F1D2112}"/>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7F33C3E-D883-442B-AF6B-F611F929B748}"/>
              </a:ext>
            </a:extLst>
          </p:cNvPr>
          <p:cNvSpPr>
            <a:spLocks noGrp="1"/>
          </p:cNvSpPr>
          <p:nvPr>
            <p:ph type="dt" sz="half" idx="10"/>
          </p:nvPr>
        </p:nvSpPr>
        <p:spPr/>
        <p:txBody>
          <a:bodyPr/>
          <a:lstStyle/>
          <a:p>
            <a:fld id="{3969991D-E76F-4CBE-A91E-7A2E58E24563}" type="datetimeFigureOut">
              <a:rPr lang="es-ES" smtClean="0"/>
              <a:t>20/06/2019</a:t>
            </a:fld>
            <a:endParaRPr lang="es-ES"/>
          </a:p>
        </p:txBody>
      </p:sp>
      <p:sp>
        <p:nvSpPr>
          <p:cNvPr id="5" name="Marcador de pie de página 4">
            <a:extLst>
              <a:ext uri="{FF2B5EF4-FFF2-40B4-BE49-F238E27FC236}">
                <a16:creationId xmlns:a16="http://schemas.microsoft.com/office/drawing/2014/main" id="{7BAD714D-25E1-48A8-B1C1-FB8D2120142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CFEC64F-C06B-472B-AF02-ED7B52B30BED}"/>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2311907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99D1DC3-578F-4B13-8025-F789C36694D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1CCD505-FF12-4615-A6B7-733A9A370BC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3961A09-947D-4BFB-8A80-0A4D4664B1CC}"/>
              </a:ext>
            </a:extLst>
          </p:cNvPr>
          <p:cNvSpPr>
            <a:spLocks noGrp="1"/>
          </p:cNvSpPr>
          <p:nvPr>
            <p:ph type="dt" sz="half" idx="10"/>
          </p:nvPr>
        </p:nvSpPr>
        <p:spPr/>
        <p:txBody>
          <a:bodyPr/>
          <a:lstStyle/>
          <a:p>
            <a:fld id="{3969991D-E76F-4CBE-A91E-7A2E58E24563}" type="datetimeFigureOut">
              <a:rPr lang="es-ES" smtClean="0"/>
              <a:t>20/06/2019</a:t>
            </a:fld>
            <a:endParaRPr lang="es-ES"/>
          </a:p>
        </p:txBody>
      </p:sp>
      <p:sp>
        <p:nvSpPr>
          <p:cNvPr id="5" name="Marcador de pie de página 4">
            <a:extLst>
              <a:ext uri="{FF2B5EF4-FFF2-40B4-BE49-F238E27FC236}">
                <a16:creationId xmlns:a16="http://schemas.microsoft.com/office/drawing/2014/main" id="{0A5AFE63-62BB-4637-B3CD-D862BD2F1CD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147B462-E03E-48A6-B9B6-571F0946A343}"/>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3271204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B6EF-BDB3-4DED-A749-937DEDFA376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3596FB5-CC05-429F-B085-B3D79D03C25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2582E23-EDA8-4568-AD63-5F7B9CE02095}"/>
              </a:ext>
            </a:extLst>
          </p:cNvPr>
          <p:cNvSpPr>
            <a:spLocks noGrp="1"/>
          </p:cNvSpPr>
          <p:nvPr>
            <p:ph type="dt" sz="half" idx="10"/>
          </p:nvPr>
        </p:nvSpPr>
        <p:spPr/>
        <p:txBody>
          <a:bodyPr/>
          <a:lstStyle/>
          <a:p>
            <a:fld id="{3969991D-E76F-4CBE-A91E-7A2E58E24563}" type="datetimeFigureOut">
              <a:rPr lang="es-ES" smtClean="0"/>
              <a:t>20/06/2019</a:t>
            </a:fld>
            <a:endParaRPr lang="es-ES"/>
          </a:p>
        </p:txBody>
      </p:sp>
      <p:sp>
        <p:nvSpPr>
          <p:cNvPr id="5" name="Marcador de pie de página 4">
            <a:extLst>
              <a:ext uri="{FF2B5EF4-FFF2-40B4-BE49-F238E27FC236}">
                <a16:creationId xmlns:a16="http://schemas.microsoft.com/office/drawing/2014/main" id="{BE0988F3-678B-4970-96CE-19EF2EF3F86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DBC75F6-875F-4A30-9FB1-07F753E2C4CB}"/>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4266505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F53853-B999-4ABA-81FB-98592FE7965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F6F8B9B5-FCFA-4DE1-BF1E-E863F03D7B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ED2D7E3-4648-4A35-AD92-3F3CF53341BB}"/>
              </a:ext>
            </a:extLst>
          </p:cNvPr>
          <p:cNvSpPr>
            <a:spLocks noGrp="1"/>
          </p:cNvSpPr>
          <p:nvPr>
            <p:ph type="dt" sz="half" idx="10"/>
          </p:nvPr>
        </p:nvSpPr>
        <p:spPr/>
        <p:txBody>
          <a:bodyPr/>
          <a:lstStyle/>
          <a:p>
            <a:fld id="{3969991D-E76F-4CBE-A91E-7A2E58E24563}" type="datetimeFigureOut">
              <a:rPr lang="es-ES" smtClean="0"/>
              <a:t>20/06/2019</a:t>
            </a:fld>
            <a:endParaRPr lang="es-ES"/>
          </a:p>
        </p:txBody>
      </p:sp>
      <p:sp>
        <p:nvSpPr>
          <p:cNvPr id="5" name="Marcador de pie de página 4">
            <a:extLst>
              <a:ext uri="{FF2B5EF4-FFF2-40B4-BE49-F238E27FC236}">
                <a16:creationId xmlns:a16="http://schemas.microsoft.com/office/drawing/2014/main" id="{35435846-585C-4B92-A015-7250CD84FDC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9A4E9E7-95DF-4E60-AA11-44688052FD22}"/>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2433243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7B4237-4988-4697-91F5-DE9721ADF36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BD46A3A-D376-4012-A724-1536E660F3B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633CB60-DFE1-4473-B226-33AA87C80180}"/>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F685D124-8EAD-4C04-868B-713F0E226F61}"/>
              </a:ext>
            </a:extLst>
          </p:cNvPr>
          <p:cNvSpPr>
            <a:spLocks noGrp="1"/>
          </p:cNvSpPr>
          <p:nvPr>
            <p:ph type="dt" sz="half" idx="10"/>
          </p:nvPr>
        </p:nvSpPr>
        <p:spPr/>
        <p:txBody>
          <a:bodyPr/>
          <a:lstStyle/>
          <a:p>
            <a:fld id="{3969991D-E76F-4CBE-A91E-7A2E58E24563}" type="datetimeFigureOut">
              <a:rPr lang="es-ES" smtClean="0"/>
              <a:t>20/06/2019</a:t>
            </a:fld>
            <a:endParaRPr lang="es-ES"/>
          </a:p>
        </p:txBody>
      </p:sp>
      <p:sp>
        <p:nvSpPr>
          <p:cNvPr id="6" name="Marcador de pie de página 5">
            <a:extLst>
              <a:ext uri="{FF2B5EF4-FFF2-40B4-BE49-F238E27FC236}">
                <a16:creationId xmlns:a16="http://schemas.microsoft.com/office/drawing/2014/main" id="{10D41651-EC1A-48EB-AA96-53FDB293D23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E8E1159-1F58-415B-8390-4E3DB461F574}"/>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379711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8D2A3A-03E1-4DF2-8A29-DBA82A431BE4}"/>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5FCC117-4FFA-40D4-9752-3D6D40007C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5AC702F-A539-4926-9F4D-7A0E93D4E64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1FCCB12B-74DE-4CFB-A441-38B4942D73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648B144-49EF-4E3B-8170-D6BEFCFA8B8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731EC7B9-29FE-48FA-B1C2-729FC2B5CBD2}"/>
              </a:ext>
            </a:extLst>
          </p:cNvPr>
          <p:cNvSpPr>
            <a:spLocks noGrp="1"/>
          </p:cNvSpPr>
          <p:nvPr>
            <p:ph type="dt" sz="half" idx="10"/>
          </p:nvPr>
        </p:nvSpPr>
        <p:spPr/>
        <p:txBody>
          <a:bodyPr/>
          <a:lstStyle/>
          <a:p>
            <a:fld id="{3969991D-E76F-4CBE-A91E-7A2E58E24563}" type="datetimeFigureOut">
              <a:rPr lang="es-ES" smtClean="0"/>
              <a:t>20/06/2019</a:t>
            </a:fld>
            <a:endParaRPr lang="es-ES"/>
          </a:p>
        </p:txBody>
      </p:sp>
      <p:sp>
        <p:nvSpPr>
          <p:cNvPr id="8" name="Marcador de pie de página 7">
            <a:extLst>
              <a:ext uri="{FF2B5EF4-FFF2-40B4-BE49-F238E27FC236}">
                <a16:creationId xmlns:a16="http://schemas.microsoft.com/office/drawing/2014/main" id="{C544E649-1A34-4DAA-BECC-2C22EABF535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8DC66ED2-C66D-4C33-9A14-65D404E16156}"/>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3188633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2368FC-19FA-4A06-B771-16F5B8671A4C}"/>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E7E24713-68FB-49F1-902E-94AD710D340D}"/>
              </a:ext>
            </a:extLst>
          </p:cNvPr>
          <p:cNvSpPr>
            <a:spLocks noGrp="1"/>
          </p:cNvSpPr>
          <p:nvPr>
            <p:ph type="dt" sz="half" idx="10"/>
          </p:nvPr>
        </p:nvSpPr>
        <p:spPr/>
        <p:txBody>
          <a:bodyPr/>
          <a:lstStyle/>
          <a:p>
            <a:fld id="{3969991D-E76F-4CBE-A91E-7A2E58E24563}" type="datetimeFigureOut">
              <a:rPr lang="es-ES" smtClean="0"/>
              <a:t>20/06/2019</a:t>
            </a:fld>
            <a:endParaRPr lang="es-ES"/>
          </a:p>
        </p:txBody>
      </p:sp>
      <p:sp>
        <p:nvSpPr>
          <p:cNvPr id="4" name="Marcador de pie de página 3">
            <a:extLst>
              <a:ext uri="{FF2B5EF4-FFF2-40B4-BE49-F238E27FC236}">
                <a16:creationId xmlns:a16="http://schemas.microsoft.com/office/drawing/2014/main" id="{E52B32C1-CB18-4F5A-A4C6-B4E941295BCB}"/>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985DFDE5-624C-4C38-81D4-62FE74C95204}"/>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422956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C05D7B9-9F31-4074-8DA9-C5D6C6C335B2}"/>
              </a:ext>
            </a:extLst>
          </p:cNvPr>
          <p:cNvSpPr>
            <a:spLocks noGrp="1"/>
          </p:cNvSpPr>
          <p:nvPr>
            <p:ph type="dt" sz="half" idx="10"/>
          </p:nvPr>
        </p:nvSpPr>
        <p:spPr/>
        <p:txBody>
          <a:bodyPr/>
          <a:lstStyle/>
          <a:p>
            <a:fld id="{3969991D-E76F-4CBE-A91E-7A2E58E24563}" type="datetimeFigureOut">
              <a:rPr lang="es-ES" smtClean="0"/>
              <a:t>20/06/2019</a:t>
            </a:fld>
            <a:endParaRPr lang="es-ES"/>
          </a:p>
        </p:txBody>
      </p:sp>
      <p:sp>
        <p:nvSpPr>
          <p:cNvPr id="3" name="Marcador de pie de página 2">
            <a:extLst>
              <a:ext uri="{FF2B5EF4-FFF2-40B4-BE49-F238E27FC236}">
                <a16:creationId xmlns:a16="http://schemas.microsoft.com/office/drawing/2014/main" id="{AC8E9849-E84F-4E51-88B8-349BFD676406}"/>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77682AF1-3DAD-468D-A13D-A35496D42E8D}"/>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1279100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EBFC2A-7A08-463D-B4A7-E1C96197841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BB9B59B-C5B9-4634-9FE2-095A8F3CB6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68A9436F-0650-49E0-8CCB-958E856EC2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5F0A631-EE5F-4F83-BECA-DC6BBF9F4B3F}"/>
              </a:ext>
            </a:extLst>
          </p:cNvPr>
          <p:cNvSpPr>
            <a:spLocks noGrp="1"/>
          </p:cNvSpPr>
          <p:nvPr>
            <p:ph type="dt" sz="half" idx="10"/>
          </p:nvPr>
        </p:nvSpPr>
        <p:spPr/>
        <p:txBody>
          <a:bodyPr/>
          <a:lstStyle/>
          <a:p>
            <a:fld id="{3969991D-E76F-4CBE-A91E-7A2E58E24563}" type="datetimeFigureOut">
              <a:rPr lang="es-ES" smtClean="0"/>
              <a:t>20/06/2019</a:t>
            </a:fld>
            <a:endParaRPr lang="es-ES"/>
          </a:p>
        </p:txBody>
      </p:sp>
      <p:sp>
        <p:nvSpPr>
          <p:cNvPr id="6" name="Marcador de pie de página 5">
            <a:extLst>
              <a:ext uri="{FF2B5EF4-FFF2-40B4-BE49-F238E27FC236}">
                <a16:creationId xmlns:a16="http://schemas.microsoft.com/office/drawing/2014/main" id="{5506ACCF-2ED7-40D7-A527-45A5469459C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9CD15D1-43E6-4F2D-AE60-E6918B8F6D35}"/>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3941829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5CBD06-23C9-450B-A95E-8E9F0722C6B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EDD1B3C2-138C-4E65-981B-0C571E2E95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5D5F4D0E-4660-4123-B4A9-B41CA27440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984B2F9-BC68-4232-AB5C-AAF9E0AC5225}"/>
              </a:ext>
            </a:extLst>
          </p:cNvPr>
          <p:cNvSpPr>
            <a:spLocks noGrp="1"/>
          </p:cNvSpPr>
          <p:nvPr>
            <p:ph type="dt" sz="half" idx="10"/>
          </p:nvPr>
        </p:nvSpPr>
        <p:spPr/>
        <p:txBody>
          <a:bodyPr/>
          <a:lstStyle/>
          <a:p>
            <a:fld id="{3969991D-E76F-4CBE-A91E-7A2E58E24563}" type="datetimeFigureOut">
              <a:rPr lang="es-ES" smtClean="0"/>
              <a:t>20/06/2019</a:t>
            </a:fld>
            <a:endParaRPr lang="es-ES"/>
          </a:p>
        </p:txBody>
      </p:sp>
      <p:sp>
        <p:nvSpPr>
          <p:cNvPr id="6" name="Marcador de pie de página 5">
            <a:extLst>
              <a:ext uri="{FF2B5EF4-FFF2-40B4-BE49-F238E27FC236}">
                <a16:creationId xmlns:a16="http://schemas.microsoft.com/office/drawing/2014/main" id="{C7554768-12FA-4103-B590-E267446BBB2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CF145C6-5C66-4E13-841E-BC0370BD82C1}"/>
              </a:ext>
            </a:extLst>
          </p:cNvPr>
          <p:cNvSpPr>
            <a:spLocks noGrp="1"/>
          </p:cNvSpPr>
          <p:nvPr>
            <p:ph type="sldNum" sz="quarter" idx="12"/>
          </p:nvPr>
        </p:nvSpPr>
        <p:spPr/>
        <p:txBody>
          <a:bodyPr/>
          <a:lstStyle/>
          <a:p>
            <a:fld id="{DDB7F4F0-1D57-413D-9F0F-A5CEEA0837FD}" type="slidenum">
              <a:rPr lang="es-ES" smtClean="0"/>
              <a:t>‹Nº›</a:t>
            </a:fld>
            <a:endParaRPr lang="es-ES"/>
          </a:p>
        </p:txBody>
      </p:sp>
    </p:spTree>
    <p:extLst>
      <p:ext uri="{BB962C8B-B14F-4D97-AF65-F5344CB8AC3E}">
        <p14:creationId xmlns:p14="http://schemas.microsoft.com/office/powerpoint/2010/main" val="654798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6CF300F-7FB7-4FA6-9D16-43DE9FAF5F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8E99EFC-FF4E-4269-B1E7-D4025B5518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A23E6D3-22A5-4399-A758-098DE15C4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69991D-E76F-4CBE-A91E-7A2E58E24563}" type="datetimeFigureOut">
              <a:rPr lang="es-ES" smtClean="0"/>
              <a:t>20/06/2019</a:t>
            </a:fld>
            <a:endParaRPr lang="es-ES"/>
          </a:p>
        </p:txBody>
      </p:sp>
      <p:sp>
        <p:nvSpPr>
          <p:cNvPr id="5" name="Marcador de pie de página 4">
            <a:extLst>
              <a:ext uri="{FF2B5EF4-FFF2-40B4-BE49-F238E27FC236}">
                <a16:creationId xmlns:a16="http://schemas.microsoft.com/office/drawing/2014/main" id="{DF843B88-0421-4BD3-8BD7-89AF812EC7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E43C4E76-C56B-4600-873A-6532190E06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B7F4F0-1D57-413D-9F0F-A5CEEA0837FD}" type="slidenum">
              <a:rPr lang="es-ES" smtClean="0"/>
              <a:t>‹Nº›</a:t>
            </a:fld>
            <a:endParaRPr lang="es-ES"/>
          </a:p>
        </p:txBody>
      </p:sp>
    </p:spTree>
    <p:extLst>
      <p:ext uri="{BB962C8B-B14F-4D97-AF65-F5344CB8AC3E}">
        <p14:creationId xmlns:p14="http://schemas.microsoft.com/office/powerpoint/2010/main" val="2159229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CC86F37C-6A5D-43B9-8996-561B38C00FE9}"/>
              </a:ext>
            </a:extLst>
          </p:cNvPr>
          <p:cNvPicPr>
            <a:picLocks noChangeAspect="1"/>
          </p:cNvPicPr>
          <p:nvPr/>
        </p:nvPicPr>
        <p:blipFill rotWithShape="1">
          <a:blip r:embed="rId2">
            <a:alphaModFix amt="50000"/>
          </a:blip>
          <a:srcRect t="7830" b="7901"/>
          <a:stretch/>
        </p:blipFill>
        <p:spPr>
          <a:xfrm>
            <a:off x="20" y="1"/>
            <a:ext cx="12191980" cy="6857999"/>
          </a:xfrm>
          <a:prstGeom prst="rect">
            <a:avLst/>
          </a:prstGeom>
        </p:spPr>
      </p:pic>
      <p:sp>
        <p:nvSpPr>
          <p:cNvPr id="2" name="Título 1">
            <a:extLst>
              <a:ext uri="{FF2B5EF4-FFF2-40B4-BE49-F238E27FC236}">
                <a16:creationId xmlns:a16="http://schemas.microsoft.com/office/drawing/2014/main" id="{32190547-9462-4B19-A0BF-E3CF76250A66}"/>
              </a:ext>
            </a:extLst>
          </p:cNvPr>
          <p:cNvSpPr>
            <a:spLocks noGrp="1"/>
          </p:cNvSpPr>
          <p:nvPr>
            <p:ph type="ctrTitle"/>
          </p:nvPr>
        </p:nvSpPr>
        <p:spPr>
          <a:xfrm>
            <a:off x="4055891" y="2841675"/>
            <a:ext cx="6897171" cy="2113084"/>
          </a:xfrm>
        </p:spPr>
        <p:txBody>
          <a:bodyPr anchor="ctr">
            <a:normAutofit fontScale="90000"/>
          </a:bodyPr>
          <a:lstStyle/>
          <a:p>
            <a:pPr algn="l"/>
            <a:r>
              <a:rPr lang="es-ES" sz="12800" dirty="0">
                <a:solidFill>
                  <a:srgbClr val="FFFFFF"/>
                </a:solidFill>
              </a:rPr>
              <a:t>PROYECTO</a:t>
            </a:r>
            <a:br>
              <a:rPr lang="es-ES" sz="8000" dirty="0">
                <a:solidFill>
                  <a:srgbClr val="FFFFFF"/>
                </a:solidFill>
              </a:rPr>
            </a:br>
            <a:endParaRPr lang="es-ES" sz="8000" dirty="0">
              <a:solidFill>
                <a:srgbClr val="FFFFFF"/>
              </a:solidFill>
            </a:endParaRPr>
          </a:p>
        </p:txBody>
      </p:sp>
      <p:cxnSp>
        <p:nvCxnSpPr>
          <p:cNvPr id="30" name="Straight Connector 26">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AutoShape 2" descr="Resultado de imagen para empresa">
            <a:extLst>
              <a:ext uri="{FF2B5EF4-FFF2-40B4-BE49-F238E27FC236}">
                <a16:creationId xmlns:a16="http://schemas.microsoft.com/office/drawing/2014/main" id="{B91E2872-2B9C-44B7-96BC-882CFE3F2D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 name="Imagen 6">
            <a:extLst>
              <a:ext uri="{FF2B5EF4-FFF2-40B4-BE49-F238E27FC236}">
                <a16:creationId xmlns:a16="http://schemas.microsoft.com/office/drawing/2014/main" id="{DC982FA4-40FD-4F3D-8359-32E4F364A8E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38938" y="2241550"/>
            <a:ext cx="2423604" cy="2374900"/>
          </a:xfrm>
          <a:prstGeom prst="rect">
            <a:avLst/>
          </a:prstGeom>
        </p:spPr>
      </p:pic>
    </p:spTree>
    <p:extLst>
      <p:ext uri="{BB962C8B-B14F-4D97-AF65-F5344CB8AC3E}">
        <p14:creationId xmlns:p14="http://schemas.microsoft.com/office/powerpoint/2010/main" val="384869981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5">
            <a:extLst>
              <a:ext uri="{FF2B5EF4-FFF2-40B4-BE49-F238E27FC236}">
                <a16:creationId xmlns:a16="http://schemas.microsoft.com/office/drawing/2014/main" id="{71EB74E2-A5BB-4B93-8072-59A28E83C7E0}"/>
              </a:ext>
            </a:extLst>
          </p:cNvPr>
          <p:cNvPicPr>
            <a:picLocks noGrp="1" noChangeAspect="1"/>
          </p:cNvPicPr>
          <p:nvPr>
            <p:ph idx="1"/>
          </p:nvPr>
        </p:nvPicPr>
        <p:blipFill rotWithShape="1">
          <a:blip r:embed="rId2">
            <a:alphaModFix amt="50000"/>
          </a:blip>
          <a:srcRect l="445"/>
          <a:stretch/>
        </p:blipFill>
        <p:spPr>
          <a:xfrm>
            <a:off x="0" y="1"/>
            <a:ext cx="12191980" cy="6857999"/>
          </a:xfrm>
          <a:prstGeom prst="rect">
            <a:avLst/>
          </a:prstGeom>
        </p:spPr>
      </p:pic>
      <p:sp>
        <p:nvSpPr>
          <p:cNvPr id="2" name="Título 1">
            <a:extLst>
              <a:ext uri="{FF2B5EF4-FFF2-40B4-BE49-F238E27FC236}">
                <a16:creationId xmlns:a16="http://schemas.microsoft.com/office/drawing/2014/main" id="{690CAED7-356D-441F-921C-0189D49A4CE0}"/>
              </a:ext>
            </a:extLst>
          </p:cNvPr>
          <p:cNvSpPr>
            <a:spLocks noGrp="1"/>
          </p:cNvSpPr>
          <p:nvPr>
            <p:ph type="title"/>
          </p:nvPr>
        </p:nvSpPr>
        <p:spPr>
          <a:xfrm>
            <a:off x="4205987" y="287382"/>
            <a:ext cx="7811589" cy="6479177"/>
          </a:xfrm>
        </p:spPr>
        <p:txBody>
          <a:bodyPr vert="horz" lIns="91440" tIns="45720" rIns="91440" bIns="45720" rtlCol="0" anchor="ctr">
            <a:noAutofit/>
          </a:bodyPr>
          <a:lstStyle/>
          <a:p>
            <a:r>
              <a:rPr lang="es-CO" sz="2400" dirty="0">
                <a:latin typeface="+mn-lt"/>
              </a:rPr>
              <a:t>Esta recolección de datos la realizamos a través de una entrevista dirigida a la persona encargada del aula de la media fortalecida del área de </a:t>
            </a:r>
            <a:r>
              <a:rPr lang="es-ES" sz="2400" dirty="0">
                <a:latin typeface="Calibri" panose="020F0502020204030204" pitchFamily="34" charset="0"/>
                <a:ea typeface="Calibri" panose="020F0502020204030204" pitchFamily="34" charset="0"/>
                <a:cs typeface="Times New Roman" panose="02020603050405020304" pitchFamily="18" charset="0"/>
              </a:rPr>
              <a:t>ingeniería</a:t>
            </a:r>
            <a:r>
              <a:rPr lang="es-CO" sz="2400" dirty="0">
                <a:latin typeface="+mn-lt"/>
              </a:rPr>
              <a:t>, con el fin de poder encontrar el problema y darle una pronta solución.</a:t>
            </a:r>
            <a:br>
              <a:rPr lang="es-CO" sz="2400" dirty="0">
                <a:latin typeface="+mn-lt"/>
              </a:rPr>
            </a:br>
            <a:r>
              <a:rPr lang="es-CO" sz="2400" dirty="0">
                <a:latin typeface="+mn-lt"/>
              </a:rPr>
              <a:t>Esta planteada para poder tener una información más nutrida y actualizada.</a:t>
            </a:r>
            <a:br>
              <a:rPr lang="es-CO" sz="2400" dirty="0">
                <a:latin typeface="+mn-lt"/>
              </a:rPr>
            </a:br>
            <a:br>
              <a:rPr lang="es-CO" sz="2400" dirty="0">
                <a:latin typeface="+mn-lt"/>
              </a:rPr>
            </a:br>
            <a:r>
              <a:rPr lang="es-CO" sz="2400" dirty="0">
                <a:latin typeface="+mn-lt"/>
              </a:rPr>
              <a:t>La entrevista la realizamos con una variedad de preguntas abiertas y con un estilo pirámide.</a:t>
            </a:r>
            <a:br>
              <a:rPr lang="es-ES" sz="2400" dirty="0">
                <a:latin typeface="+mn-lt"/>
              </a:rPr>
            </a:br>
            <a:r>
              <a:rPr lang="es-CO" sz="2400" dirty="0">
                <a:latin typeface="+mn-lt"/>
              </a:rPr>
              <a:t>La cual la realizamos con la persona encargada de la media fortalecida, porque es la persona con más entendimiento y manejo continuo del aula y las herramientas de trabajo.</a:t>
            </a:r>
            <a:br>
              <a:rPr lang="es-CO" sz="2400" dirty="0">
                <a:latin typeface="+mn-lt"/>
              </a:rPr>
            </a:br>
            <a:br>
              <a:rPr lang="es-ES" sz="2400" dirty="0">
                <a:latin typeface="+mn-lt"/>
              </a:rPr>
            </a:br>
            <a:r>
              <a:rPr lang="es-CO" sz="2400" dirty="0">
                <a:latin typeface="+mn-lt"/>
              </a:rPr>
              <a:t>Teniendo las respuestas de la entrevista podremos empezar a buscar la solución del problema he implementar el inventario resolviendo todas las necesidades del usuario.</a:t>
            </a:r>
            <a:br>
              <a:rPr lang="es-ES" sz="2400" dirty="0">
                <a:latin typeface="+mn-lt"/>
              </a:rPr>
            </a:br>
            <a:endParaRPr lang="en-US" sz="2400" dirty="0">
              <a:solidFill>
                <a:srgbClr val="FFFFFF"/>
              </a:solidFill>
              <a:latin typeface="+mn-lt"/>
            </a:endParaRPr>
          </a:p>
        </p:txBody>
      </p:sp>
      <p:cxnSp>
        <p:nvCxnSpPr>
          <p:cNvPr id="14" name="Straight Connector 1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8CB079A9-D9C5-40D4-8958-AD7145722EEF}"/>
              </a:ext>
            </a:extLst>
          </p:cNvPr>
          <p:cNvSpPr txBox="1"/>
          <p:nvPr/>
        </p:nvSpPr>
        <p:spPr>
          <a:xfrm>
            <a:off x="-577206" y="2551837"/>
            <a:ext cx="4633097" cy="1754326"/>
          </a:xfrm>
          <a:prstGeom prst="rect">
            <a:avLst/>
          </a:prstGeom>
          <a:noFill/>
        </p:spPr>
        <p:txBody>
          <a:bodyPr wrap="square" rtlCol="0">
            <a:spAutoFit/>
          </a:bodyPr>
          <a:lstStyle/>
          <a:p>
            <a:pPr algn="r"/>
            <a:r>
              <a:rPr lang="es-ES" sz="5400" dirty="0"/>
              <a:t>RECOLECCION DE DATOS</a:t>
            </a:r>
          </a:p>
        </p:txBody>
      </p:sp>
      <p:grpSp>
        <p:nvGrpSpPr>
          <p:cNvPr id="22" name="Grupo 21">
            <a:extLst>
              <a:ext uri="{FF2B5EF4-FFF2-40B4-BE49-F238E27FC236}">
                <a16:creationId xmlns:a16="http://schemas.microsoft.com/office/drawing/2014/main" id="{037946DB-7A33-41F6-958A-16797736768C}"/>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E8694D20-0ACD-439F-B346-72EB7AD80A51}"/>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C42854D3-1F3F-4D60-93D4-58A1F1869928}"/>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013F1C01-B03E-4E66-AAAC-480EDCB77881}"/>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EE19460C-D94E-4765-933F-2B54C35E6410}"/>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B53A2215-9407-4666-8BB6-280787F9D739}"/>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609EE4C5-1CF3-49C2-B709-C7E791B0505E}"/>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0D506198-4C42-41E4-A935-C00999DC5A9D}"/>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487B1C86-941A-48C0-8C83-4AF1884FAF71}"/>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D2068103-4905-4159-9A8B-18EA3CC3FF43}"/>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CEF016B4-24D6-4F2C-A35E-938D292DE9F6}"/>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F198BFB0-93D5-4386-B31A-5F54EFBEA47A}"/>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768357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n 15">
            <a:extLst>
              <a:ext uri="{FF2B5EF4-FFF2-40B4-BE49-F238E27FC236}">
                <a16:creationId xmlns:a16="http://schemas.microsoft.com/office/drawing/2014/main" id="{43D1AC58-A886-4D6B-81FD-58389861BDAE}"/>
              </a:ext>
            </a:extLst>
          </p:cNvPr>
          <p:cNvPicPr>
            <a:picLocks noChangeAspect="1"/>
          </p:cNvPicPr>
          <p:nvPr/>
        </p:nvPicPr>
        <p:blipFill rotWithShape="1">
          <a:blip r:embed="rId2">
            <a:alphaModFix amt="50000"/>
          </a:blip>
          <a:srcRect b="5858"/>
          <a:stretch/>
        </p:blipFill>
        <p:spPr>
          <a:xfrm>
            <a:off x="20" y="-8388"/>
            <a:ext cx="12191980" cy="6857999"/>
          </a:xfrm>
          <a:prstGeom prst="rect">
            <a:avLst/>
          </a:prstGeom>
        </p:spPr>
      </p:pic>
      <p:cxnSp>
        <p:nvCxnSpPr>
          <p:cNvPr id="23" name="Straight Connector 22">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8" name="Grupo 27">
            <a:extLst>
              <a:ext uri="{FF2B5EF4-FFF2-40B4-BE49-F238E27FC236}">
                <a16:creationId xmlns:a16="http://schemas.microsoft.com/office/drawing/2014/main" id="{396459CE-C433-470C-ADE2-F76BD1700D34}"/>
              </a:ext>
            </a:extLst>
          </p:cNvPr>
          <p:cNvGrpSpPr/>
          <p:nvPr/>
        </p:nvGrpSpPr>
        <p:grpSpPr>
          <a:xfrm>
            <a:off x="229934" y="6261100"/>
            <a:ext cx="506666" cy="453146"/>
            <a:chOff x="0" y="0"/>
            <a:chExt cx="818866" cy="866064"/>
          </a:xfrm>
        </p:grpSpPr>
        <p:sp>
          <p:nvSpPr>
            <p:cNvPr id="29" name="Rectángulo 28">
              <a:extLst>
                <a:ext uri="{FF2B5EF4-FFF2-40B4-BE49-F238E27FC236}">
                  <a16:creationId xmlns:a16="http://schemas.microsoft.com/office/drawing/2014/main" id="{05691BF5-8915-449C-BCA9-CCBADD7D13B2}"/>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Rectángulo 29">
              <a:extLst>
                <a:ext uri="{FF2B5EF4-FFF2-40B4-BE49-F238E27FC236}">
                  <a16:creationId xmlns:a16="http://schemas.microsoft.com/office/drawing/2014/main" id="{05CD24C9-90FE-4576-AE9F-D9F219BDFBB7}"/>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Rectángulo 30">
              <a:extLst>
                <a:ext uri="{FF2B5EF4-FFF2-40B4-BE49-F238E27FC236}">
                  <a16:creationId xmlns:a16="http://schemas.microsoft.com/office/drawing/2014/main" id="{1E61DC0B-3B3A-4BEB-9BD8-B45281649ACC}"/>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2" name="Rectángulo 31">
              <a:extLst>
                <a:ext uri="{FF2B5EF4-FFF2-40B4-BE49-F238E27FC236}">
                  <a16:creationId xmlns:a16="http://schemas.microsoft.com/office/drawing/2014/main" id="{4E775120-FD66-4333-908D-2DB3E49DBBB2}"/>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3" name="Elipse 32">
              <a:extLst>
                <a:ext uri="{FF2B5EF4-FFF2-40B4-BE49-F238E27FC236}">
                  <a16:creationId xmlns:a16="http://schemas.microsoft.com/office/drawing/2014/main" id="{2B1B78CA-7631-45B3-AD01-477C48B461F7}"/>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4" name="Elipse 33">
              <a:extLst>
                <a:ext uri="{FF2B5EF4-FFF2-40B4-BE49-F238E27FC236}">
                  <a16:creationId xmlns:a16="http://schemas.microsoft.com/office/drawing/2014/main" id="{FC2E1B52-29DE-49E1-B6E2-F6F1E95DCB70}"/>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5" name="Elipse 34">
              <a:extLst>
                <a:ext uri="{FF2B5EF4-FFF2-40B4-BE49-F238E27FC236}">
                  <a16:creationId xmlns:a16="http://schemas.microsoft.com/office/drawing/2014/main" id="{5A7B7FDF-EE26-4B2A-8850-4DF89BD947AD}"/>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6" name="Elipse 35">
              <a:extLst>
                <a:ext uri="{FF2B5EF4-FFF2-40B4-BE49-F238E27FC236}">
                  <a16:creationId xmlns:a16="http://schemas.microsoft.com/office/drawing/2014/main" id="{14A66C61-E538-4519-8F07-D43FC36E7132}"/>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7" name="Conector recto 36">
              <a:extLst>
                <a:ext uri="{FF2B5EF4-FFF2-40B4-BE49-F238E27FC236}">
                  <a16:creationId xmlns:a16="http://schemas.microsoft.com/office/drawing/2014/main" id="{5A046F32-2ED3-41A8-A6C7-93DE5B28D547}"/>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54B56068-35AF-48E4-9227-E490727EC549}"/>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9D000270-5FF9-4066-9869-AD7809DB7713}"/>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4" name="Imagen 3">
            <a:extLst>
              <a:ext uri="{FF2B5EF4-FFF2-40B4-BE49-F238E27FC236}">
                <a16:creationId xmlns:a16="http://schemas.microsoft.com/office/drawing/2014/main" id="{768F0202-629F-47B6-80F3-072AF6E2DF9E}"/>
              </a:ext>
            </a:extLst>
          </p:cNvPr>
          <p:cNvPicPr>
            <a:picLocks noChangeAspect="1"/>
          </p:cNvPicPr>
          <p:nvPr/>
        </p:nvPicPr>
        <p:blipFill rotWithShape="1">
          <a:blip r:embed="rId3"/>
          <a:srcRect l="42443" t="64444" r="55493" b="34210"/>
          <a:stretch/>
        </p:blipFill>
        <p:spPr>
          <a:xfrm>
            <a:off x="4030724" y="5513285"/>
            <a:ext cx="411815" cy="151002"/>
          </a:xfrm>
          <a:prstGeom prst="rect">
            <a:avLst/>
          </a:prstGeom>
        </p:spPr>
      </p:pic>
      <p:pic>
        <p:nvPicPr>
          <p:cNvPr id="2" name="Imagen 1">
            <a:extLst>
              <a:ext uri="{FF2B5EF4-FFF2-40B4-BE49-F238E27FC236}">
                <a16:creationId xmlns:a16="http://schemas.microsoft.com/office/drawing/2014/main" id="{9BE29B41-0207-4B39-938B-5E86E1CF8367}"/>
              </a:ext>
            </a:extLst>
          </p:cNvPr>
          <p:cNvPicPr>
            <a:picLocks noChangeAspect="1"/>
          </p:cNvPicPr>
          <p:nvPr/>
        </p:nvPicPr>
        <p:blipFill rotWithShape="1">
          <a:blip r:embed="rId4"/>
          <a:srcRect l="33432" t="16818" r="34369" b="8114"/>
          <a:stretch/>
        </p:blipFill>
        <p:spPr>
          <a:xfrm>
            <a:off x="3372374" y="200911"/>
            <a:ext cx="4823669" cy="6325692"/>
          </a:xfrm>
          <a:prstGeom prst="rect">
            <a:avLst/>
          </a:prstGeom>
        </p:spPr>
      </p:pic>
    </p:spTree>
    <p:extLst>
      <p:ext uri="{BB962C8B-B14F-4D97-AF65-F5344CB8AC3E}">
        <p14:creationId xmlns:p14="http://schemas.microsoft.com/office/powerpoint/2010/main" val="292926513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4">
            <a:extLst>
              <a:ext uri="{FF2B5EF4-FFF2-40B4-BE49-F238E27FC236}">
                <a16:creationId xmlns:a16="http://schemas.microsoft.com/office/drawing/2014/main" id="{6F59B7B5-EAFF-440F-A911-908CE9A2AFBA}"/>
              </a:ext>
            </a:extLst>
          </p:cNvPr>
          <p:cNvPicPr>
            <a:picLocks noGrp="1" noChangeAspect="1"/>
          </p:cNvPicPr>
          <p:nvPr>
            <p:ph idx="1"/>
          </p:nvPr>
        </p:nvPicPr>
        <p:blipFill rotWithShape="1">
          <a:blip r:embed="rId2">
            <a:alphaModFix amt="50000"/>
          </a:blip>
          <a:srcRect t="5462"/>
          <a:stretch/>
        </p:blipFill>
        <p:spPr>
          <a:xfrm>
            <a:off x="20" y="1"/>
            <a:ext cx="12191980" cy="6857999"/>
          </a:xfrm>
          <a:prstGeom prst="rect">
            <a:avLst/>
          </a:prstGeom>
        </p:spPr>
      </p:pic>
      <p:cxnSp>
        <p:nvCxnSpPr>
          <p:cNvPr id="13" name="Straight Connector 12">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13FEFE6A-CA48-4FEC-A4D0-0529D59CCD68}"/>
              </a:ext>
            </a:extLst>
          </p:cNvPr>
          <p:cNvSpPr txBox="1"/>
          <p:nvPr/>
        </p:nvSpPr>
        <p:spPr>
          <a:xfrm>
            <a:off x="0" y="2472791"/>
            <a:ext cx="4055881" cy="1938992"/>
          </a:xfrm>
          <a:prstGeom prst="rect">
            <a:avLst/>
          </a:prstGeom>
          <a:noFill/>
        </p:spPr>
        <p:txBody>
          <a:bodyPr wrap="square" rtlCol="0">
            <a:spAutoFit/>
          </a:bodyPr>
          <a:lstStyle/>
          <a:p>
            <a:pPr algn="r"/>
            <a:r>
              <a:rPr lang="es-ES" sz="6600" dirty="0"/>
              <a:t>BPMN</a:t>
            </a:r>
          </a:p>
          <a:p>
            <a:pPr algn="r"/>
            <a:r>
              <a:rPr lang="es-ES" sz="5400" dirty="0"/>
              <a:t>salida</a:t>
            </a:r>
          </a:p>
        </p:txBody>
      </p:sp>
      <p:grpSp>
        <p:nvGrpSpPr>
          <p:cNvPr id="24" name="Grupo 23">
            <a:extLst>
              <a:ext uri="{FF2B5EF4-FFF2-40B4-BE49-F238E27FC236}">
                <a16:creationId xmlns:a16="http://schemas.microsoft.com/office/drawing/2014/main" id="{65074E25-65E6-4278-A492-E4293707759D}"/>
              </a:ext>
            </a:extLst>
          </p:cNvPr>
          <p:cNvGrpSpPr/>
          <p:nvPr/>
        </p:nvGrpSpPr>
        <p:grpSpPr>
          <a:xfrm>
            <a:off x="229934" y="6261100"/>
            <a:ext cx="506666" cy="453146"/>
            <a:chOff x="0" y="0"/>
            <a:chExt cx="818866" cy="866064"/>
          </a:xfrm>
        </p:grpSpPr>
        <p:sp>
          <p:nvSpPr>
            <p:cNvPr id="25" name="Rectángulo 24">
              <a:extLst>
                <a:ext uri="{FF2B5EF4-FFF2-40B4-BE49-F238E27FC236}">
                  <a16:creationId xmlns:a16="http://schemas.microsoft.com/office/drawing/2014/main" id="{162E7A49-A172-4237-A286-414373038420}"/>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B8D4B7F5-44F1-41C8-A8A4-05C422DC2041}"/>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Rectángulo 26">
              <a:extLst>
                <a:ext uri="{FF2B5EF4-FFF2-40B4-BE49-F238E27FC236}">
                  <a16:creationId xmlns:a16="http://schemas.microsoft.com/office/drawing/2014/main" id="{3B364B38-848B-4AA1-A9CE-7ED7AC2AB481}"/>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Rectángulo 27">
              <a:extLst>
                <a:ext uri="{FF2B5EF4-FFF2-40B4-BE49-F238E27FC236}">
                  <a16:creationId xmlns:a16="http://schemas.microsoft.com/office/drawing/2014/main" id="{B6245F80-186A-410D-B575-CCF8FCEEAAC2}"/>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95CFB4F5-53D3-48B1-A8BB-2BEF6B2D008E}"/>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1482E169-459A-4FDB-9463-0115235CFDA7}"/>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8C4B4FB0-52F7-46D7-9D27-56A11B1D497A}"/>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2" name="Elipse 31">
              <a:extLst>
                <a:ext uri="{FF2B5EF4-FFF2-40B4-BE49-F238E27FC236}">
                  <a16:creationId xmlns:a16="http://schemas.microsoft.com/office/drawing/2014/main" id="{ED404CDD-6067-4978-BDFD-E231DB9BC30D}"/>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3" name="Conector recto 32">
              <a:extLst>
                <a:ext uri="{FF2B5EF4-FFF2-40B4-BE49-F238E27FC236}">
                  <a16:creationId xmlns:a16="http://schemas.microsoft.com/office/drawing/2014/main" id="{0F49B8A9-1370-4241-A00D-63C191F00088}"/>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E09C8414-A10B-45F8-A18F-89973D2E2E1C}"/>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CF946849-A24E-47D9-BF06-0CFBC4FB641E}"/>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915975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4">
            <a:extLst>
              <a:ext uri="{FF2B5EF4-FFF2-40B4-BE49-F238E27FC236}">
                <a16:creationId xmlns:a16="http://schemas.microsoft.com/office/drawing/2014/main" id="{6F59B7B5-EAFF-440F-A911-908CE9A2AFBA}"/>
              </a:ext>
            </a:extLst>
          </p:cNvPr>
          <p:cNvPicPr>
            <a:picLocks noGrp="1" noChangeAspect="1"/>
          </p:cNvPicPr>
          <p:nvPr>
            <p:ph idx="1"/>
          </p:nvPr>
        </p:nvPicPr>
        <p:blipFill rotWithShape="1">
          <a:blip r:embed="rId2">
            <a:alphaModFix amt="50000"/>
          </a:blip>
          <a:srcRect t="5462"/>
          <a:stretch/>
        </p:blipFill>
        <p:spPr>
          <a:xfrm>
            <a:off x="20" y="1"/>
            <a:ext cx="12191980" cy="6857999"/>
          </a:xfrm>
          <a:prstGeom prst="rect">
            <a:avLst/>
          </a:prstGeom>
        </p:spPr>
      </p:pic>
      <p:cxnSp>
        <p:nvCxnSpPr>
          <p:cNvPr id="13" name="Straight Connector 12">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13FEFE6A-CA48-4FEC-A4D0-0529D59CCD68}"/>
              </a:ext>
            </a:extLst>
          </p:cNvPr>
          <p:cNvSpPr txBox="1"/>
          <p:nvPr/>
        </p:nvSpPr>
        <p:spPr>
          <a:xfrm>
            <a:off x="0" y="2472791"/>
            <a:ext cx="4055881" cy="2954655"/>
          </a:xfrm>
          <a:prstGeom prst="rect">
            <a:avLst/>
          </a:prstGeom>
          <a:noFill/>
        </p:spPr>
        <p:txBody>
          <a:bodyPr wrap="square" rtlCol="0">
            <a:spAutoFit/>
          </a:bodyPr>
          <a:lstStyle/>
          <a:p>
            <a:pPr algn="r"/>
            <a:r>
              <a:rPr lang="es-ES" sz="6600" dirty="0"/>
              <a:t>BPMN</a:t>
            </a:r>
          </a:p>
          <a:p>
            <a:pPr algn="r"/>
            <a:r>
              <a:rPr lang="es-ES" sz="6600" dirty="0"/>
              <a:t>proveedor</a:t>
            </a:r>
          </a:p>
          <a:p>
            <a:pPr algn="r"/>
            <a:endParaRPr lang="es-ES" sz="5400" dirty="0"/>
          </a:p>
        </p:txBody>
      </p:sp>
      <p:grpSp>
        <p:nvGrpSpPr>
          <p:cNvPr id="48" name="Grupo 47">
            <a:extLst>
              <a:ext uri="{FF2B5EF4-FFF2-40B4-BE49-F238E27FC236}">
                <a16:creationId xmlns:a16="http://schemas.microsoft.com/office/drawing/2014/main" id="{66E58AA1-E6E4-42FA-B12D-C444E29791D6}"/>
              </a:ext>
            </a:extLst>
          </p:cNvPr>
          <p:cNvGrpSpPr/>
          <p:nvPr/>
        </p:nvGrpSpPr>
        <p:grpSpPr>
          <a:xfrm>
            <a:off x="229934" y="6261100"/>
            <a:ext cx="506666" cy="453146"/>
            <a:chOff x="0" y="0"/>
            <a:chExt cx="818866" cy="866064"/>
          </a:xfrm>
        </p:grpSpPr>
        <p:sp>
          <p:nvSpPr>
            <p:cNvPr id="49" name="Rectángulo 48">
              <a:extLst>
                <a:ext uri="{FF2B5EF4-FFF2-40B4-BE49-F238E27FC236}">
                  <a16:creationId xmlns:a16="http://schemas.microsoft.com/office/drawing/2014/main" id="{67F9D3F0-D8B9-4378-8A85-3F96B63F7164}"/>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0" name="Rectángulo 49">
              <a:extLst>
                <a:ext uri="{FF2B5EF4-FFF2-40B4-BE49-F238E27FC236}">
                  <a16:creationId xmlns:a16="http://schemas.microsoft.com/office/drawing/2014/main" id="{4C9E249F-30B3-4D4B-B47A-377805BA7E14}"/>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1" name="Rectángulo 50">
              <a:extLst>
                <a:ext uri="{FF2B5EF4-FFF2-40B4-BE49-F238E27FC236}">
                  <a16:creationId xmlns:a16="http://schemas.microsoft.com/office/drawing/2014/main" id="{C62EB5E1-22A3-4CF8-9C2B-A754F2A4F0A8}"/>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2" name="Rectángulo 51">
              <a:extLst>
                <a:ext uri="{FF2B5EF4-FFF2-40B4-BE49-F238E27FC236}">
                  <a16:creationId xmlns:a16="http://schemas.microsoft.com/office/drawing/2014/main" id="{32467DBD-D995-437B-A2E1-2181E613381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3" name="Elipse 52">
              <a:extLst>
                <a:ext uri="{FF2B5EF4-FFF2-40B4-BE49-F238E27FC236}">
                  <a16:creationId xmlns:a16="http://schemas.microsoft.com/office/drawing/2014/main" id="{A1F6C098-BC4C-4F56-8514-92F6CAA0F238}"/>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4" name="Elipse 53">
              <a:extLst>
                <a:ext uri="{FF2B5EF4-FFF2-40B4-BE49-F238E27FC236}">
                  <a16:creationId xmlns:a16="http://schemas.microsoft.com/office/drawing/2014/main" id="{1B10AF0A-25BD-47FC-9BE3-34C9E0341FD3}"/>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5" name="Elipse 54">
              <a:extLst>
                <a:ext uri="{FF2B5EF4-FFF2-40B4-BE49-F238E27FC236}">
                  <a16:creationId xmlns:a16="http://schemas.microsoft.com/office/drawing/2014/main" id="{8A3E3947-B488-4A6D-B8AD-CA4FBF2B758E}"/>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6" name="Elipse 55">
              <a:extLst>
                <a:ext uri="{FF2B5EF4-FFF2-40B4-BE49-F238E27FC236}">
                  <a16:creationId xmlns:a16="http://schemas.microsoft.com/office/drawing/2014/main" id="{1ACBA8E3-FB2B-423B-93D4-823E6A3016D3}"/>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57" name="Conector recto 56">
              <a:extLst>
                <a:ext uri="{FF2B5EF4-FFF2-40B4-BE49-F238E27FC236}">
                  <a16:creationId xmlns:a16="http://schemas.microsoft.com/office/drawing/2014/main" id="{FD2B31A0-55B0-4E70-9893-E5EBDAFAA594}"/>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CDFA05D8-B405-4F24-95C8-D16D16518CF1}"/>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Conector recto 58">
              <a:extLst>
                <a:ext uri="{FF2B5EF4-FFF2-40B4-BE49-F238E27FC236}">
                  <a16:creationId xmlns:a16="http://schemas.microsoft.com/office/drawing/2014/main" id="{36307BFA-456A-41B3-890A-52065DCAA5C6}"/>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48638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 name="CuadroTexto 1">
            <a:extLst>
              <a:ext uri="{FF2B5EF4-FFF2-40B4-BE49-F238E27FC236}">
                <a16:creationId xmlns:a16="http://schemas.microsoft.com/office/drawing/2014/main" id="{D89CC3FC-0682-43CE-8954-E3E7C90AB75F}"/>
              </a:ext>
            </a:extLst>
          </p:cNvPr>
          <p:cNvSpPr txBox="1"/>
          <p:nvPr/>
        </p:nvSpPr>
        <p:spPr>
          <a:xfrm>
            <a:off x="2793534" y="368625"/>
            <a:ext cx="5134062" cy="646331"/>
          </a:xfrm>
          <a:prstGeom prst="rect">
            <a:avLst/>
          </a:prstGeom>
          <a:noFill/>
        </p:spPr>
        <p:txBody>
          <a:bodyPr wrap="square" rtlCol="0">
            <a:spAutoFit/>
          </a:bodyPr>
          <a:lstStyle/>
          <a:p>
            <a:pPr algn="ctr"/>
            <a:r>
              <a:rPr lang="es-ES" sz="3600" dirty="0"/>
              <a:t>BPMN entrada</a:t>
            </a:r>
            <a:endParaRPr lang="es-CO" sz="3600" dirty="0"/>
          </a:p>
        </p:txBody>
      </p:sp>
      <p:pic>
        <p:nvPicPr>
          <p:cNvPr id="4" name="Imagen 3">
            <a:extLst>
              <a:ext uri="{FF2B5EF4-FFF2-40B4-BE49-F238E27FC236}">
                <a16:creationId xmlns:a16="http://schemas.microsoft.com/office/drawing/2014/main" id="{CC333531-04A2-470A-9B4B-B0E5515FDE24}"/>
              </a:ext>
            </a:extLst>
          </p:cNvPr>
          <p:cNvPicPr>
            <a:picLocks noChangeAspect="1"/>
          </p:cNvPicPr>
          <p:nvPr/>
        </p:nvPicPr>
        <p:blipFill>
          <a:blip r:embed="rId3"/>
          <a:stretch>
            <a:fillRect/>
          </a:stretch>
        </p:blipFill>
        <p:spPr>
          <a:xfrm>
            <a:off x="229934" y="1599553"/>
            <a:ext cx="11606933" cy="3908909"/>
          </a:xfrm>
          <a:prstGeom prst="rect">
            <a:avLst/>
          </a:prstGeom>
        </p:spPr>
      </p:pic>
    </p:spTree>
    <p:extLst>
      <p:ext uri="{BB962C8B-B14F-4D97-AF65-F5344CB8AC3E}">
        <p14:creationId xmlns:p14="http://schemas.microsoft.com/office/powerpoint/2010/main" val="273303428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CC86F37C-6A5D-43B9-8996-561B38C00FE9}"/>
              </a:ext>
            </a:extLst>
          </p:cNvPr>
          <p:cNvPicPr>
            <a:picLocks noChangeAspect="1"/>
          </p:cNvPicPr>
          <p:nvPr/>
        </p:nvPicPr>
        <p:blipFill rotWithShape="1">
          <a:blip r:embed="rId2">
            <a:alphaModFix amt="50000"/>
          </a:blip>
          <a:srcRect t="7830" b="7901"/>
          <a:stretch/>
        </p:blipFill>
        <p:spPr>
          <a:xfrm>
            <a:off x="20" y="1"/>
            <a:ext cx="12191980" cy="6857999"/>
          </a:xfrm>
          <a:prstGeom prst="rect">
            <a:avLst/>
          </a:prstGeom>
        </p:spPr>
      </p:pic>
      <p:sp>
        <p:nvSpPr>
          <p:cNvPr id="2" name="Título 1">
            <a:extLst>
              <a:ext uri="{FF2B5EF4-FFF2-40B4-BE49-F238E27FC236}">
                <a16:creationId xmlns:a16="http://schemas.microsoft.com/office/drawing/2014/main" id="{32190547-9462-4B19-A0BF-E3CF76250A66}"/>
              </a:ext>
            </a:extLst>
          </p:cNvPr>
          <p:cNvSpPr>
            <a:spLocks noGrp="1"/>
          </p:cNvSpPr>
          <p:nvPr>
            <p:ph type="ctrTitle"/>
          </p:nvPr>
        </p:nvSpPr>
        <p:spPr>
          <a:xfrm>
            <a:off x="4019659" y="1880351"/>
            <a:ext cx="7841007" cy="4457696"/>
          </a:xfrm>
        </p:spPr>
        <p:txBody>
          <a:bodyPr anchor="ctr">
            <a:normAutofit/>
          </a:bodyPr>
          <a:lstStyle/>
          <a:p>
            <a:pPr algn="l"/>
            <a:r>
              <a:rPr lang="es-ES" sz="8000" dirty="0">
                <a:solidFill>
                  <a:srgbClr val="FFFFFF"/>
                </a:solidFill>
              </a:rPr>
              <a:t>REQUERIMIENTOS</a:t>
            </a:r>
            <a:br>
              <a:rPr lang="es-ES" sz="8000" dirty="0">
                <a:solidFill>
                  <a:srgbClr val="FFFFFF"/>
                </a:solidFill>
              </a:rPr>
            </a:br>
            <a:endParaRPr lang="es-ES" sz="8000" dirty="0">
              <a:solidFill>
                <a:srgbClr val="FFFFFF"/>
              </a:solidFill>
            </a:endParaRPr>
          </a:p>
        </p:txBody>
      </p:sp>
      <p:cxnSp>
        <p:nvCxnSpPr>
          <p:cNvPr id="30" name="Straight Connector 26">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AutoShape 2" descr="Resultado de imagen para empresa">
            <a:extLst>
              <a:ext uri="{FF2B5EF4-FFF2-40B4-BE49-F238E27FC236}">
                <a16:creationId xmlns:a16="http://schemas.microsoft.com/office/drawing/2014/main" id="{B91E2872-2B9C-44B7-96BC-882CFE3F2D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21" name="Grupo 20">
            <a:extLst>
              <a:ext uri="{FF2B5EF4-FFF2-40B4-BE49-F238E27FC236}">
                <a16:creationId xmlns:a16="http://schemas.microsoft.com/office/drawing/2014/main" id="{DE95F99B-F0CC-414F-8D73-747BB88F1191}"/>
              </a:ext>
            </a:extLst>
          </p:cNvPr>
          <p:cNvGrpSpPr/>
          <p:nvPr/>
        </p:nvGrpSpPr>
        <p:grpSpPr>
          <a:xfrm>
            <a:off x="1753934" y="2327366"/>
            <a:ext cx="2047238" cy="2244634"/>
            <a:chOff x="0" y="0"/>
            <a:chExt cx="818866" cy="866064"/>
          </a:xfrm>
        </p:grpSpPr>
        <p:sp>
          <p:nvSpPr>
            <p:cNvPr id="22" name="Rectángulo 21">
              <a:extLst>
                <a:ext uri="{FF2B5EF4-FFF2-40B4-BE49-F238E27FC236}">
                  <a16:creationId xmlns:a16="http://schemas.microsoft.com/office/drawing/2014/main" id="{50043A8F-7B4B-4132-A23C-2F7F82688C27}"/>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3" name="Rectángulo 22">
              <a:extLst>
                <a:ext uri="{FF2B5EF4-FFF2-40B4-BE49-F238E27FC236}">
                  <a16:creationId xmlns:a16="http://schemas.microsoft.com/office/drawing/2014/main" id="{BDEA00F8-339E-4909-AF17-C01B3ED39745}"/>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149B4574-9F0A-42FF-9F93-79A6CEF866EB}"/>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E07CDA7A-7FEB-4E99-892E-B216A312987A}"/>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Elipse 25">
              <a:extLst>
                <a:ext uri="{FF2B5EF4-FFF2-40B4-BE49-F238E27FC236}">
                  <a16:creationId xmlns:a16="http://schemas.microsoft.com/office/drawing/2014/main" id="{4AF363B0-4CB6-4079-A7B5-74555E54E6D1}"/>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5CFA4717-9E3A-4CED-A768-851D527FF5B8}"/>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C33E0639-BE31-4C42-8085-D9FC8D1877BA}"/>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87D432EB-4BC0-48C5-BCB3-C85F43666D61}"/>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2" name="Conector recto 31">
              <a:extLst>
                <a:ext uri="{FF2B5EF4-FFF2-40B4-BE49-F238E27FC236}">
                  <a16:creationId xmlns:a16="http://schemas.microsoft.com/office/drawing/2014/main" id="{126108DF-2BDE-4401-92CA-02DD44D8283A}"/>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BB1BE85E-5AC3-4CF2-8296-26B8971CD4B3}"/>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00BF3056-0B59-4409-A874-284AFFD7A0FD}"/>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241401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10245"/>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7AA197C-0F67-4D0A-A05C-67E4DC45F948}"/>
              </a:ext>
            </a:extLst>
          </p:cNvPr>
          <p:cNvSpPr txBox="1"/>
          <p:nvPr/>
        </p:nvSpPr>
        <p:spPr>
          <a:xfrm>
            <a:off x="1049903" y="104149"/>
            <a:ext cx="9818341" cy="646331"/>
          </a:xfrm>
          <a:prstGeom prst="rect">
            <a:avLst/>
          </a:prstGeom>
          <a:noFill/>
        </p:spPr>
        <p:txBody>
          <a:bodyPr wrap="square" rtlCol="0">
            <a:spAutoFit/>
          </a:bodyPr>
          <a:lstStyle/>
          <a:p>
            <a:pPr algn="ctr"/>
            <a:r>
              <a:rPr lang="es-ES" sz="3600" dirty="0"/>
              <a:t>REQUERIMIENTOS FUNCIONALES</a:t>
            </a:r>
          </a:p>
        </p:txBody>
      </p: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1" name="Imagen 10">
            <a:extLst>
              <a:ext uri="{FF2B5EF4-FFF2-40B4-BE49-F238E27FC236}">
                <a16:creationId xmlns:a16="http://schemas.microsoft.com/office/drawing/2014/main" id="{CDC7707F-C450-4082-8126-58FD55021F35}"/>
              </a:ext>
            </a:extLst>
          </p:cNvPr>
          <p:cNvPicPr>
            <a:picLocks noChangeAspect="1"/>
          </p:cNvPicPr>
          <p:nvPr/>
        </p:nvPicPr>
        <p:blipFill rotWithShape="1">
          <a:blip r:embed="rId3"/>
          <a:srcRect l="54966" t="50010" r="14415" b="27482"/>
          <a:stretch/>
        </p:blipFill>
        <p:spPr>
          <a:xfrm>
            <a:off x="576156" y="1282468"/>
            <a:ext cx="10897498" cy="4505936"/>
          </a:xfrm>
          <a:prstGeom prst="rect">
            <a:avLst/>
          </a:prstGeom>
        </p:spPr>
      </p:pic>
    </p:spTree>
    <p:extLst>
      <p:ext uri="{BB962C8B-B14F-4D97-AF65-F5344CB8AC3E}">
        <p14:creationId xmlns:p14="http://schemas.microsoft.com/office/powerpoint/2010/main" val="95374978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10245"/>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7AA197C-0F67-4D0A-A05C-67E4DC45F948}"/>
              </a:ext>
            </a:extLst>
          </p:cNvPr>
          <p:cNvSpPr txBox="1"/>
          <p:nvPr/>
        </p:nvSpPr>
        <p:spPr>
          <a:xfrm>
            <a:off x="1049903" y="104149"/>
            <a:ext cx="9818341" cy="646331"/>
          </a:xfrm>
          <a:prstGeom prst="rect">
            <a:avLst/>
          </a:prstGeom>
          <a:noFill/>
        </p:spPr>
        <p:txBody>
          <a:bodyPr wrap="square" rtlCol="0">
            <a:spAutoFit/>
          </a:bodyPr>
          <a:lstStyle/>
          <a:p>
            <a:pPr algn="ctr"/>
            <a:r>
              <a:rPr lang="es-ES" sz="3600" dirty="0"/>
              <a:t>REQUERIMIENTOS FUNCIONALES</a:t>
            </a:r>
          </a:p>
        </p:txBody>
      </p: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9" name="Imagen 18">
            <a:extLst>
              <a:ext uri="{FF2B5EF4-FFF2-40B4-BE49-F238E27FC236}">
                <a16:creationId xmlns:a16="http://schemas.microsoft.com/office/drawing/2014/main" id="{5120ACFC-93F5-4DF7-AB91-718C5DB700CA}"/>
              </a:ext>
            </a:extLst>
          </p:cNvPr>
          <p:cNvPicPr>
            <a:picLocks noChangeAspect="1"/>
          </p:cNvPicPr>
          <p:nvPr/>
        </p:nvPicPr>
        <p:blipFill>
          <a:blip r:embed="rId3"/>
          <a:stretch>
            <a:fillRect/>
          </a:stretch>
        </p:blipFill>
        <p:spPr>
          <a:xfrm>
            <a:off x="584433" y="965083"/>
            <a:ext cx="11023133" cy="4672319"/>
          </a:xfrm>
          <a:prstGeom prst="rect">
            <a:avLst/>
          </a:prstGeom>
        </p:spPr>
      </p:pic>
    </p:spTree>
    <p:extLst>
      <p:ext uri="{BB962C8B-B14F-4D97-AF65-F5344CB8AC3E}">
        <p14:creationId xmlns:p14="http://schemas.microsoft.com/office/powerpoint/2010/main" val="215066957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10245"/>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7AA197C-0F67-4D0A-A05C-67E4DC45F948}"/>
              </a:ext>
            </a:extLst>
          </p:cNvPr>
          <p:cNvSpPr txBox="1"/>
          <p:nvPr/>
        </p:nvSpPr>
        <p:spPr>
          <a:xfrm>
            <a:off x="1049903" y="104149"/>
            <a:ext cx="9818341" cy="646331"/>
          </a:xfrm>
          <a:prstGeom prst="rect">
            <a:avLst/>
          </a:prstGeom>
          <a:noFill/>
        </p:spPr>
        <p:txBody>
          <a:bodyPr wrap="square" rtlCol="0">
            <a:spAutoFit/>
          </a:bodyPr>
          <a:lstStyle/>
          <a:p>
            <a:pPr algn="ctr"/>
            <a:r>
              <a:rPr lang="es-ES" sz="3600" dirty="0"/>
              <a:t>REQUERIMIENTOS FUNCIONALES</a:t>
            </a:r>
          </a:p>
        </p:txBody>
      </p: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2" name="Imagen 1">
            <a:extLst>
              <a:ext uri="{FF2B5EF4-FFF2-40B4-BE49-F238E27FC236}">
                <a16:creationId xmlns:a16="http://schemas.microsoft.com/office/drawing/2014/main" id="{AD14697C-F5F9-4D9A-90A8-396E3AA4B4EF}"/>
              </a:ext>
            </a:extLst>
          </p:cNvPr>
          <p:cNvPicPr>
            <a:picLocks noChangeAspect="1"/>
          </p:cNvPicPr>
          <p:nvPr/>
        </p:nvPicPr>
        <p:blipFill rotWithShape="1">
          <a:blip r:embed="rId3"/>
          <a:srcRect l="11997" t="29740" r="57091" b="46148"/>
          <a:stretch/>
        </p:blipFill>
        <p:spPr>
          <a:xfrm>
            <a:off x="647933" y="1160511"/>
            <a:ext cx="10727030" cy="4706766"/>
          </a:xfrm>
          <a:prstGeom prst="rect">
            <a:avLst/>
          </a:prstGeom>
        </p:spPr>
      </p:pic>
    </p:spTree>
    <p:extLst>
      <p:ext uri="{BB962C8B-B14F-4D97-AF65-F5344CB8AC3E}">
        <p14:creationId xmlns:p14="http://schemas.microsoft.com/office/powerpoint/2010/main" val="55389357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10245"/>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7AA197C-0F67-4D0A-A05C-67E4DC45F948}"/>
              </a:ext>
            </a:extLst>
          </p:cNvPr>
          <p:cNvSpPr txBox="1"/>
          <p:nvPr/>
        </p:nvSpPr>
        <p:spPr>
          <a:xfrm>
            <a:off x="1049903" y="104149"/>
            <a:ext cx="9818341" cy="646331"/>
          </a:xfrm>
          <a:prstGeom prst="rect">
            <a:avLst/>
          </a:prstGeom>
          <a:noFill/>
        </p:spPr>
        <p:txBody>
          <a:bodyPr wrap="square" rtlCol="0">
            <a:spAutoFit/>
          </a:bodyPr>
          <a:lstStyle/>
          <a:p>
            <a:pPr algn="ctr"/>
            <a:r>
              <a:rPr lang="es-ES" sz="3600" dirty="0"/>
              <a:t>REQUERIMIENTOS NO FUNCIONALES</a:t>
            </a:r>
          </a:p>
        </p:txBody>
      </p: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3" name="Imagen 2">
            <a:extLst>
              <a:ext uri="{FF2B5EF4-FFF2-40B4-BE49-F238E27FC236}">
                <a16:creationId xmlns:a16="http://schemas.microsoft.com/office/drawing/2014/main" id="{D266F088-E774-44FF-AF67-178DFDFE75C9}"/>
              </a:ext>
            </a:extLst>
          </p:cNvPr>
          <p:cNvPicPr>
            <a:picLocks noChangeAspect="1"/>
          </p:cNvPicPr>
          <p:nvPr/>
        </p:nvPicPr>
        <p:blipFill>
          <a:blip r:embed="rId3"/>
          <a:stretch>
            <a:fillRect/>
          </a:stretch>
        </p:blipFill>
        <p:spPr>
          <a:xfrm>
            <a:off x="1133153" y="1490487"/>
            <a:ext cx="9651839" cy="4198249"/>
          </a:xfrm>
          <a:prstGeom prst="rect">
            <a:avLst/>
          </a:prstGeom>
        </p:spPr>
      </p:pic>
    </p:spTree>
    <p:extLst>
      <p:ext uri="{BB962C8B-B14F-4D97-AF65-F5344CB8AC3E}">
        <p14:creationId xmlns:p14="http://schemas.microsoft.com/office/powerpoint/2010/main" val="227283395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CC86F37C-6A5D-43B9-8996-561B38C00FE9}"/>
              </a:ext>
            </a:extLst>
          </p:cNvPr>
          <p:cNvPicPr>
            <a:picLocks noChangeAspect="1"/>
          </p:cNvPicPr>
          <p:nvPr/>
        </p:nvPicPr>
        <p:blipFill rotWithShape="1">
          <a:blip r:embed="rId2">
            <a:alphaModFix amt="50000"/>
          </a:blip>
          <a:srcRect t="7830" b="7901"/>
          <a:stretch/>
        </p:blipFill>
        <p:spPr>
          <a:xfrm>
            <a:off x="20" y="1"/>
            <a:ext cx="12191980" cy="6857999"/>
          </a:xfrm>
          <a:prstGeom prst="rect">
            <a:avLst/>
          </a:prstGeom>
        </p:spPr>
      </p:pic>
      <p:sp>
        <p:nvSpPr>
          <p:cNvPr id="2" name="Título 1">
            <a:extLst>
              <a:ext uri="{FF2B5EF4-FFF2-40B4-BE49-F238E27FC236}">
                <a16:creationId xmlns:a16="http://schemas.microsoft.com/office/drawing/2014/main" id="{32190547-9462-4B19-A0BF-E3CF76250A66}"/>
              </a:ext>
            </a:extLst>
          </p:cNvPr>
          <p:cNvSpPr>
            <a:spLocks noGrp="1"/>
          </p:cNvSpPr>
          <p:nvPr>
            <p:ph type="ctrTitle"/>
          </p:nvPr>
        </p:nvSpPr>
        <p:spPr>
          <a:xfrm>
            <a:off x="4386091" y="2841675"/>
            <a:ext cx="6897171" cy="2113084"/>
          </a:xfrm>
        </p:spPr>
        <p:txBody>
          <a:bodyPr anchor="ctr">
            <a:noAutofit/>
          </a:bodyPr>
          <a:lstStyle/>
          <a:p>
            <a:pPr algn="l"/>
            <a:r>
              <a:rPr lang="es-ES" sz="4800" dirty="0">
                <a:solidFill>
                  <a:srgbClr val="FFFFFF"/>
                </a:solidFill>
              </a:rPr>
              <a:t>SANTIAGO GORDILLO</a:t>
            </a:r>
            <a:br>
              <a:rPr lang="es-ES" sz="4800" dirty="0">
                <a:solidFill>
                  <a:srgbClr val="FFFFFF"/>
                </a:solidFill>
              </a:rPr>
            </a:br>
            <a:r>
              <a:rPr lang="es-ES" sz="4800" dirty="0">
                <a:solidFill>
                  <a:srgbClr val="FFFFFF"/>
                </a:solidFill>
              </a:rPr>
              <a:t>FABIAN PINTO</a:t>
            </a:r>
            <a:br>
              <a:rPr lang="es-ES" sz="4800" dirty="0">
                <a:solidFill>
                  <a:srgbClr val="FFFFFF"/>
                </a:solidFill>
              </a:rPr>
            </a:br>
            <a:r>
              <a:rPr lang="es-ES" sz="4800" dirty="0">
                <a:solidFill>
                  <a:srgbClr val="FFFFFF"/>
                </a:solidFill>
              </a:rPr>
              <a:t>CALED PLAZAS</a:t>
            </a:r>
            <a:br>
              <a:rPr lang="es-ES" sz="4800" dirty="0">
                <a:solidFill>
                  <a:srgbClr val="FFFFFF"/>
                </a:solidFill>
              </a:rPr>
            </a:br>
            <a:r>
              <a:rPr lang="es-ES" sz="4800" dirty="0">
                <a:solidFill>
                  <a:srgbClr val="FFFFFF"/>
                </a:solidFill>
              </a:rPr>
              <a:t>JONATHAN BERNAL</a:t>
            </a:r>
            <a:br>
              <a:rPr lang="es-ES" sz="4800" dirty="0">
                <a:solidFill>
                  <a:srgbClr val="FFFFFF"/>
                </a:solidFill>
              </a:rPr>
            </a:br>
            <a:r>
              <a:rPr lang="es-ES" sz="4800" dirty="0">
                <a:solidFill>
                  <a:srgbClr val="FFFFFF"/>
                </a:solidFill>
              </a:rPr>
              <a:t>LUIS RODRIGUEZ</a:t>
            </a:r>
            <a:br>
              <a:rPr lang="es-ES" sz="4800" dirty="0">
                <a:solidFill>
                  <a:srgbClr val="FFFFFF"/>
                </a:solidFill>
              </a:rPr>
            </a:br>
            <a:endParaRPr lang="es-ES" sz="4800" dirty="0">
              <a:solidFill>
                <a:srgbClr val="FFFFFF"/>
              </a:solidFill>
            </a:endParaRPr>
          </a:p>
        </p:txBody>
      </p:sp>
      <p:cxnSp>
        <p:nvCxnSpPr>
          <p:cNvPr id="30" name="Straight Connector 26">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AutoShape 2" descr="Resultado de imagen para empresa">
            <a:extLst>
              <a:ext uri="{FF2B5EF4-FFF2-40B4-BE49-F238E27FC236}">
                <a16:creationId xmlns:a16="http://schemas.microsoft.com/office/drawing/2014/main" id="{B91E2872-2B9C-44B7-96BC-882CFE3F2D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CuadroTexto 8">
            <a:extLst>
              <a:ext uri="{FF2B5EF4-FFF2-40B4-BE49-F238E27FC236}">
                <a16:creationId xmlns:a16="http://schemas.microsoft.com/office/drawing/2014/main" id="{53179673-EDEA-43F8-9D3B-438010F3D7FA}"/>
              </a:ext>
            </a:extLst>
          </p:cNvPr>
          <p:cNvSpPr txBox="1"/>
          <p:nvPr/>
        </p:nvSpPr>
        <p:spPr>
          <a:xfrm>
            <a:off x="12163" y="2449530"/>
            <a:ext cx="3954285" cy="2123658"/>
          </a:xfrm>
          <a:prstGeom prst="rect">
            <a:avLst/>
          </a:prstGeom>
          <a:noFill/>
        </p:spPr>
        <p:txBody>
          <a:bodyPr wrap="square" rtlCol="0">
            <a:spAutoFit/>
          </a:bodyPr>
          <a:lstStyle/>
          <a:p>
            <a:pPr algn="r"/>
            <a:r>
              <a:rPr lang="es-ES" sz="6600" dirty="0"/>
              <a:t>DISEÑADO POR:</a:t>
            </a:r>
          </a:p>
        </p:txBody>
      </p:sp>
    </p:spTree>
    <p:extLst>
      <p:ext uri="{BB962C8B-B14F-4D97-AF65-F5344CB8AC3E}">
        <p14:creationId xmlns:p14="http://schemas.microsoft.com/office/powerpoint/2010/main" val="199726812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10245"/>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7AA197C-0F67-4D0A-A05C-67E4DC45F948}"/>
              </a:ext>
            </a:extLst>
          </p:cNvPr>
          <p:cNvSpPr txBox="1"/>
          <p:nvPr/>
        </p:nvSpPr>
        <p:spPr>
          <a:xfrm>
            <a:off x="1049903" y="104149"/>
            <a:ext cx="9818341" cy="646331"/>
          </a:xfrm>
          <a:prstGeom prst="rect">
            <a:avLst/>
          </a:prstGeom>
          <a:noFill/>
        </p:spPr>
        <p:txBody>
          <a:bodyPr wrap="square" rtlCol="0">
            <a:spAutoFit/>
          </a:bodyPr>
          <a:lstStyle/>
          <a:p>
            <a:pPr algn="ctr"/>
            <a:r>
              <a:rPr lang="es-ES" sz="3600" dirty="0"/>
              <a:t>REQUERIMIENTOS NO FUNCIONALES</a:t>
            </a:r>
          </a:p>
        </p:txBody>
      </p: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2" name="Imagen 1">
            <a:extLst>
              <a:ext uri="{FF2B5EF4-FFF2-40B4-BE49-F238E27FC236}">
                <a16:creationId xmlns:a16="http://schemas.microsoft.com/office/drawing/2014/main" id="{32266E84-9E0D-40E7-9E24-CC82DB79FBF8}"/>
              </a:ext>
            </a:extLst>
          </p:cNvPr>
          <p:cNvPicPr>
            <a:picLocks noChangeAspect="1"/>
          </p:cNvPicPr>
          <p:nvPr/>
        </p:nvPicPr>
        <p:blipFill>
          <a:blip r:embed="rId3"/>
          <a:stretch>
            <a:fillRect/>
          </a:stretch>
        </p:blipFill>
        <p:spPr>
          <a:xfrm>
            <a:off x="567711" y="1220242"/>
            <a:ext cx="10896803" cy="4073211"/>
          </a:xfrm>
          <a:prstGeom prst="rect">
            <a:avLst/>
          </a:prstGeom>
        </p:spPr>
      </p:pic>
    </p:spTree>
    <p:extLst>
      <p:ext uri="{BB962C8B-B14F-4D97-AF65-F5344CB8AC3E}">
        <p14:creationId xmlns:p14="http://schemas.microsoft.com/office/powerpoint/2010/main" val="385673110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10245"/>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7AA197C-0F67-4D0A-A05C-67E4DC45F948}"/>
              </a:ext>
            </a:extLst>
          </p:cNvPr>
          <p:cNvSpPr txBox="1"/>
          <p:nvPr/>
        </p:nvSpPr>
        <p:spPr>
          <a:xfrm>
            <a:off x="1049903" y="104149"/>
            <a:ext cx="9818341" cy="646331"/>
          </a:xfrm>
          <a:prstGeom prst="rect">
            <a:avLst/>
          </a:prstGeom>
          <a:noFill/>
        </p:spPr>
        <p:txBody>
          <a:bodyPr wrap="square" rtlCol="0">
            <a:spAutoFit/>
          </a:bodyPr>
          <a:lstStyle/>
          <a:p>
            <a:pPr algn="ctr"/>
            <a:r>
              <a:rPr lang="es-ES" sz="3600" dirty="0"/>
              <a:t>REQUERIMIENTOS NO FUNCIONALES</a:t>
            </a:r>
          </a:p>
        </p:txBody>
      </p: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3" name="Imagen 2">
            <a:extLst>
              <a:ext uri="{FF2B5EF4-FFF2-40B4-BE49-F238E27FC236}">
                <a16:creationId xmlns:a16="http://schemas.microsoft.com/office/drawing/2014/main" id="{994800B3-0F4F-47F3-92C3-F3BE1E591AC3}"/>
              </a:ext>
            </a:extLst>
          </p:cNvPr>
          <p:cNvPicPr>
            <a:picLocks noChangeAspect="1"/>
          </p:cNvPicPr>
          <p:nvPr/>
        </p:nvPicPr>
        <p:blipFill>
          <a:blip r:embed="rId3"/>
          <a:stretch>
            <a:fillRect/>
          </a:stretch>
        </p:blipFill>
        <p:spPr>
          <a:xfrm>
            <a:off x="614067" y="1462130"/>
            <a:ext cx="10383899" cy="3973935"/>
          </a:xfrm>
          <a:prstGeom prst="rect">
            <a:avLst/>
          </a:prstGeom>
        </p:spPr>
      </p:pic>
    </p:spTree>
    <p:extLst>
      <p:ext uri="{BB962C8B-B14F-4D97-AF65-F5344CB8AC3E}">
        <p14:creationId xmlns:p14="http://schemas.microsoft.com/office/powerpoint/2010/main" val="50585568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7AA197C-0F67-4D0A-A05C-67E4DC45F948}"/>
              </a:ext>
            </a:extLst>
          </p:cNvPr>
          <p:cNvSpPr txBox="1"/>
          <p:nvPr/>
        </p:nvSpPr>
        <p:spPr>
          <a:xfrm>
            <a:off x="3393794" y="205632"/>
            <a:ext cx="4982984" cy="1200329"/>
          </a:xfrm>
          <a:prstGeom prst="rect">
            <a:avLst/>
          </a:prstGeom>
          <a:noFill/>
        </p:spPr>
        <p:txBody>
          <a:bodyPr wrap="square" rtlCol="0">
            <a:spAutoFit/>
          </a:bodyPr>
          <a:lstStyle/>
          <a:p>
            <a:pPr algn="ctr"/>
            <a:r>
              <a:rPr lang="es-ES" sz="3600" dirty="0"/>
              <a:t>STAKEHOLDERS</a:t>
            </a:r>
          </a:p>
          <a:p>
            <a:pPr algn="ctr"/>
            <a:r>
              <a:rPr lang="es-ES" sz="3600" dirty="0"/>
              <a:t>INTERNOS</a:t>
            </a:r>
          </a:p>
        </p:txBody>
      </p: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2" name="Imagen 1">
            <a:extLst>
              <a:ext uri="{FF2B5EF4-FFF2-40B4-BE49-F238E27FC236}">
                <a16:creationId xmlns:a16="http://schemas.microsoft.com/office/drawing/2014/main" id="{ADDE253D-F582-4D04-9D34-E22FB635D741}"/>
              </a:ext>
            </a:extLst>
          </p:cNvPr>
          <p:cNvPicPr>
            <a:picLocks noChangeAspect="1"/>
          </p:cNvPicPr>
          <p:nvPr/>
        </p:nvPicPr>
        <p:blipFill rotWithShape="1">
          <a:blip r:embed="rId3"/>
          <a:srcRect l="947" t="17591" r="41741" b="39677"/>
          <a:stretch/>
        </p:blipFill>
        <p:spPr>
          <a:xfrm>
            <a:off x="1096876" y="1726250"/>
            <a:ext cx="9576821" cy="4016544"/>
          </a:xfrm>
          <a:prstGeom prst="rect">
            <a:avLst/>
          </a:prstGeom>
        </p:spPr>
      </p:pic>
    </p:spTree>
    <p:extLst>
      <p:ext uri="{BB962C8B-B14F-4D97-AF65-F5344CB8AC3E}">
        <p14:creationId xmlns:p14="http://schemas.microsoft.com/office/powerpoint/2010/main" val="53904078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0DB7EDD7-8922-41C7-A9FB-047BD579D56B}"/>
              </a:ext>
            </a:extLst>
          </p:cNvPr>
          <p:cNvPicPr>
            <a:picLocks noGrp="1" noChangeAspect="1"/>
          </p:cNvPicPr>
          <p:nvPr>
            <p:ph idx="1"/>
          </p:nvPr>
        </p:nvPicPr>
        <p:blipFill rotWithShape="1">
          <a:blip r:embed="rId2">
            <a:alphaModFix amt="50000"/>
          </a:blip>
          <a:srcRect t="7936" b="7478"/>
          <a:stretch/>
        </p:blipFill>
        <p:spPr>
          <a:xfrm>
            <a:off x="20" y="1"/>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7AA197C-0F67-4D0A-A05C-67E4DC45F948}"/>
              </a:ext>
            </a:extLst>
          </p:cNvPr>
          <p:cNvSpPr txBox="1"/>
          <p:nvPr/>
        </p:nvSpPr>
        <p:spPr>
          <a:xfrm>
            <a:off x="3393794" y="205632"/>
            <a:ext cx="4982984" cy="1200329"/>
          </a:xfrm>
          <a:prstGeom prst="rect">
            <a:avLst/>
          </a:prstGeom>
          <a:noFill/>
        </p:spPr>
        <p:txBody>
          <a:bodyPr wrap="square" rtlCol="0">
            <a:spAutoFit/>
          </a:bodyPr>
          <a:lstStyle/>
          <a:p>
            <a:pPr algn="ctr"/>
            <a:r>
              <a:rPr lang="es-ES" sz="3600" dirty="0"/>
              <a:t>STAKEHOLDERS</a:t>
            </a:r>
          </a:p>
          <a:p>
            <a:pPr algn="ctr"/>
            <a:r>
              <a:rPr lang="es-ES" sz="3600" dirty="0"/>
              <a:t>EXTERNOS</a:t>
            </a:r>
          </a:p>
        </p:txBody>
      </p:sp>
      <p:grpSp>
        <p:nvGrpSpPr>
          <p:cNvPr id="22" name="Grupo 21">
            <a:extLst>
              <a:ext uri="{FF2B5EF4-FFF2-40B4-BE49-F238E27FC236}">
                <a16:creationId xmlns:a16="http://schemas.microsoft.com/office/drawing/2014/main" id="{58BD7C72-92E5-4639-A249-BA55A4A1EEA8}"/>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66ED6108-87BB-4D7C-A067-B728C5661F36}"/>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6D53327D-25DD-467F-93B2-1D7CD86F4E4D}"/>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F8A3581-1819-46A6-B81E-30A365F45DAA}"/>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D8255D62-3579-4BAB-ABD6-218931D5F571}"/>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E727D770-91DC-4289-989B-0C92667379D6}"/>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04D3D9CF-A853-4184-9B88-7807759F1CC5}"/>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AD38B3B1-3FFB-4A04-B75A-CFF730AAFF08}"/>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B4A8B366-DB8B-4495-B15D-F68D101CCA18}"/>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A922CD4D-E82E-4CA5-A3DB-22AF5D105FCC}"/>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A5CBBF3-97CD-4BCD-9808-B26D934DF3EE}"/>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FA0117D-9F94-4CBF-928B-3865BDCB4934}"/>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3" name="Imagen 2">
            <a:extLst>
              <a:ext uri="{FF2B5EF4-FFF2-40B4-BE49-F238E27FC236}">
                <a16:creationId xmlns:a16="http://schemas.microsoft.com/office/drawing/2014/main" id="{66E8832B-D99C-4AFA-8918-A206B375C03A}"/>
              </a:ext>
            </a:extLst>
          </p:cNvPr>
          <p:cNvPicPr>
            <a:picLocks noChangeAspect="1"/>
          </p:cNvPicPr>
          <p:nvPr/>
        </p:nvPicPr>
        <p:blipFill rotWithShape="1">
          <a:blip r:embed="rId3"/>
          <a:srcRect l="19530" t="23343" r="39874" b="31274"/>
          <a:stretch/>
        </p:blipFill>
        <p:spPr>
          <a:xfrm>
            <a:off x="1971413" y="1685460"/>
            <a:ext cx="8665492" cy="4899045"/>
          </a:xfrm>
          <a:prstGeom prst="rect">
            <a:avLst/>
          </a:prstGeom>
        </p:spPr>
      </p:pic>
    </p:spTree>
    <p:extLst>
      <p:ext uri="{BB962C8B-B14F-4D97-AF65-F5344CB8AC3E}">
        <p14:creationId xmlns:p14="http://schemas.microsoft.com/office/powerpoint/2010/main" val="232840737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CB498241-D931-4294-8BA8-D527A58B9D28}"/>
              </a:ext>
            </a:extLst>
          </p:cNvPr>
          <p:cNvPicPr>
            <a:picLocks noGrp="1" noChangeAspect="1"/>
          </p:cNvPicPr>
          <p:nvPr>
            <p:ph idx="1"/>
          </p:nvPr>
        </p:nvPicPr>
        <p:blipFill rotWithShape="1">
          <a:blip r:embed="rId2">
            <a:alphaModFix amt="50000"/>
          </a:blip>
          <a:srcRect l="3386" r="1947" b="-1"/>
          <a:stretch/>
        </p:blipFill>
        <p:spPr>
          <a:xfrm>
            <a:off x="20" y="1"/>
            <a:ext cx="12191980" cy="6857999"/>
          </a:xfrm>
          <a:prstGeom prst="rect">
            <a:avLst/>
          </a:prstGeom>
        </p:spPr>
      </p:pic>
      <p:cxnSp>
        <p:nvCxnSpPr>
          <p:cNvPr id="11" name="Straight Connector 1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81164E3C-00FB-4167-90EF-590B76C18D17}"/>
              </a:ext>
            </a:extLst>
          </p:cNvPr>
          <p:cNvSpPr txBox="1"/>
          <p:nvPr/>
        </p:nvSpPr>
        <p:spPr>
          <a:xfrm>
            <a:off x="1181105" y="2771914"/>
            <a:ext cx="2773180" cy="1107996"/>
          </a:xfrm>
          <a:prstGeom prst="rect">
            <a:avLst/>
          </a:prstGeom>
          <a:noFill/>
        </p:spPr>
        <p:txBody>
          <a:bodyPr wrap="square" rtlCol="0">
            <a:spAutoFit/>
          </a:bodyPr>
          <a:lstStyle/>
          <a:p>
            <a:pPr algn="r"/>
            <a:r>
              <a:rPr lang="es-ES" sz="6600" dirty="0"/>
              <a:t>INDICE</a:t>
            </a:r>
          </a:p>
        </p:txBody>
      </p:sp>
      <p:sp>
        <p:nvSpPr>
          <p:cNvPr id="2" name="CuadroTexto 1">
            <a:extLst>
              <a:ext uri="{FF2B5EF4-FFF2-40B4-BE49-F238E27FC236}">
                <a16:creationId xmlns:a16="http://schemas.microsoft.com/office/drawing/2014/main" id="{EB0BC8D0-B50F-49AD-AA3C-D9149D0BCC95}"/>
              </a:ext>
            </a:extLst>
          </p:cNvPr>
          <p:cNvSpPr txBox="1"/>
          <p:nvPr/>
        </p:nvSpPr>
        <p:spPr>
          <a:xfrm>
            <a:off x="4371611" y="1511300"/>
            <a:ext cx="7277089" cy="4524315"/>
          </a:xfrm>
          <a:prstGeom prst="rect">
            <a:avLst/>
          </a:prstGeom>
          <a:noFill/>
        </p:spPr>
        <p:txBody>
          <a:bodyPr wrap="square" rtlCol="0">
            <a:spAutoFit/>
          </a:bodyPr>
          <a:lstStyle/>
          <a:p>
            <a:pPr marL="342900" indent="-342900">
              <a:buFont typeface="+mj-lt"/>
              <a:buAutoNum type="arabicPeriod"/>
            </a:pPr>
            <a:r>
              <a:rPr lang="es-ES" sz="2400" dirty="0"/>
              <a:t>Nombre Y Logo del proyecto………………………………. 4</a:t>
            </a:r>
          </a:p>
          <a:p>
            <a:pPr marL="342900" indent="-342900">
              <a:buFont typeface="+mj-lt"/>
              <a:buAutoNum type="arabicPeriod"/>
            </a:pPr>
            <a:r>
              <a:rPr lang="es-ES" sz="2400" dirty="0"/>
              <a:t>Objetivo General………………………………………………... 5</a:t>
            </a:r>
          </a:p>
          <a:p>
            <a:pPr marL="342900" indent="-342900">
              <a:buFont typeface="+mj-lt"/>
              <a:buAutoNum type="arabicPeriod"/>
            </a:pPr>
            <a:r>
              <a:rPr lang="es-ES" sz="2400" dirty="0"/>
              <a:t>Objetivos Específicos………………………………………….. 6</a:t>
            </a:r>
          </a:p>
          <a:p>
            <a:pPr marL="342900" indent="-342900">
              <a:buFont typeface="+mj-lt"/>
              <a:buAutoNum type="arabicPeriod"/>
            </a:pPr>
            <a:r>
              <a:rPr lang="es-ES" sz="2400" dirty="0"/>
              <a:t>Planteamiento del Problema………………………………. 7</a:t>
            </a:r>
          </a:p>
          <a:p>
            <a:pPr marL="342900" indent="-342900">
              <a:buFont typeface="+mj-lt"/>
              <a:buAutoNum type="arabicPeriod"/>
            </a:pPr>
            <a:r>
              <a:rPr lang="es-ES" sz="2400" dirty="0"/>
              <a:t>Alcance ……………………………………………………………… 8</a:t>
            </a:r>
          </a:p>
          <a:p>
            <a:pPr marL="342900" indent="-342900">
              <a:buFont typeface="+mj-lt"/>
              <a:buAutoNum type="arabicPeriod"/>
            </a:pPr>
            <a:r>
              <a:rPr lang="es-ES" sz="2400" dirty="0"/>
              <a:t>Justificación ………………………………………………………. 9</a:t>
            </a:r>
          </a:p>
          <a:p>
            <a:pPr marL="342900" indent="-342900">
              <a:buFont typeface="+mj-lt"/>
              <a:buAutoNum type="arabicPeriod"/>
            </a:pPr>
            <a:r>
              <a:rPr lang="es-ES" sz="2400" dirty="0"/>
              <a:t>Recolección de Datos ………………………………………… 10</a:t>
            </a:r>
          </a:p>
          <a:p>
            <a:pPr marL="342900" indent="-342900">
              <a:buFont typeface="+mj-lt"/>
              <a:buAutoNum type="arabicPeriod"/>
            </a:pPr>
            <a:r>
              <a:rPr lang="es-ES" sz="2400" dirty="0"/>
              <a:t>BPMN ……………………………………………………………….. 12</a:t>
            </a:r>
          </a:p>
          <a:p>
            <a:pPr marL="342900" indent="-342900">
              <a:buFont typeface="+mj-lt"/>
              <a:buAutoNum type="arabicPeriod"/>
            </a:pPr>
            <a:r>
              <a:rPr lang="es-ES" sz="2400" dirty="0"/>
              <a:t>Mapa de Procesos …………………………………………….. 15</a:t>
            </a:r>
          </a:p>
          <a:p>
            <a:pPr marL="342900" indent="-342900">
              <a:buFont typeface="+mj-lt"/>
              <a:buAutoNum type="arabicPeriod"/>
            </a:pPr>
            <a:r>
              <a:rPr lang="es-ES" sz="2400" dirty="0"/>
              <a:t>Requerimientos ………………………………………………… 16</a:t>
            </a:r>
          </a:p>
          <a:p>
            <a:pPr marL="342900" indent="-342900">
              <a:buFont typeface="+mj-lt"/>
              <a:buAutoNum type="arabicPeriod"/>
            </a:pPr>
            <a:endParaRPr lang="es-ES" sz="2400" dirty="0"/>
          </a:p>
          <a:p>
            <a:pPr marL="342900" indent="-342900">
              <a:buFont typeface="+mj-lt"/>
              <a:buAutoNum type="arabicPeriod"/>
            </a:pPr>
            <a:endParaRPr lang="es-ES" sz="2400" dirty="0"/>
          </a:p>
        </p:txBody>
      </p:sp>
    </p:spTree>
    <p:extLst>
      <p:ext uri="{BB962C8B-B14F-4D97-AF65-F5344CB8AC3E}">
        <p14:creationId xmlns:p14="http://schemas.microsoft.com/office/powerpoint/2010/main" val="313220425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CC86F37C-6A5D-43B9-8996-561B38C00FE9}"/>
              </a:ext>
            </a:extLst>
          </p:cNvPr>
          <p:cNvPicPr>
            <a:picLocks noChangeAspect="1"/>
          </p:cNvPicPr>
          <p:nvPr/>
        </p:nvPicPr>
        <p:blipFill rotWithShape="1">
          <a:blip r:embed="rId2">
            <a:alphaModFix amt="50000"/>
          </a:blip>
          <a:srcRect t="7830" b="7901"/>
          <a:stretch/>
        </p:blipFill>
        <p:spPr>
          <a:xfrm>
            <a:off x="20" y="1"/>
            <a:ext cx="12191980" cy="6857999"/>
          </a:xfrm>
          <a:prstGeom prst="rect">
            <a:avLst/>
          </a:prstGeom>
        </p:spPr>
      </p:pic>
      <p:sp>
        <p:nvSpPr>
          <p:cNvPr id="2" name="Título 1">
            <a:extLst>
              <a:ext uri="{FF2B5EF4-FFF2-40B4-BE49-F238E27FC236}">
                <a16:creationId xmlns:a16="http://schemas.microsoft.com/office/drawing/2014/main" id="{32190547-9462-4B19-A0BF-E3CF76250A66}"/>
              </a:ext>
            </a:extLst>
          </p:cNvPr>
          <p:cNvSpPr>
            <a:spLocks noGrp="1"/>
          </p:cNvSpPr>
          <p:nvPr>
            <p:ph type="ctrTitle"/>
          </p:nvPr>
        </p:nvSpPr>
        <p:spPr>
          <a:xfrm>
            <a:off x="4350971" y="1804850"/>
            <a:ext cx="6897171" cy="4302335"/>
          </a:xfrm>
        </p:spPr>
        <p:txBody>
          <a:bodyPr anchor="ctr">
            <a:normAutofit/>
          </a:bodyPr>
          <a:lstStyle/>
          <a:p>
            <a:pPr algn="l"/>
            <a:r>
              <a:rPr lang="es-ES" sz="8800" dirty="0">
                <a:solidFill>
                  <a:srgbClr val="FFFFFF"/>
                </a:solidFill>
              </a:rPr>
              <a:t>QUICK INVENTORIES</a:t>
            </a:r>
            <a:br>
              <a:rPr lang="es-ES" sz="8000" dirty="0">
                <a:solidFill>
                  <a:srgbClr val="FFFFFF"/>
                </a:solidFill>
              </a:rPr>
            </a:br>
            <a:endParaRPr lang="es-ES" sz="8000" dirty="0">
              <a:solidFill>
                <a:srgbClr val="FFFFFF"/>
              </a:solidFill>
            </a:endParaRPr>
          </a:p>
        </p:txBody>
      </p:sp>
      <p:cxnSp>
        <p:nvCxnSpPr>
          <p:cNvPr id="30" name="Straight Connector 26">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AutoShape 2" descr="Resultado de imagen para empresa">
            <a:extLst>
              <a:ext uri="{FF2B5EF4-FFF2-40B4-BE49-F238E27FC236}">
                <a16:creationId xmlns:a16="http://schemas.microsoft.com/office/drawing/2014/main" id="{B91E2872-2B9C-44B7-96BC-882CFE3F2D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21" name="Grupo 20">
            <a:extLst>
              <a:ext uri="{FF2B5EF4-FFF2-40B4-BE49-F238E27FC236}">
                <a16:creationId xmlns:a16="http://schemas.microsoft.com/office/drawing/2014/main" id="{DE95F99B-F0CC-414F-8D73-747BB88F1191}"/>
              </a:ext>
            </a:extLst>
          </p:cNvPr>
          <p:cNvGrpSpPr/>
          <p:nvPr/>
        </p:nvGrpSpPr>
        <p:grpSpPr>
          <a:xfrm>
            <a:off x="1694594" y="2286000"/>
            <a:ext cx="2106578" cy="2286000"/>
            <a:chOff x="0" y="0"/>
            <a:chExt cx="818866" cy="866064"/>
          </a:xfrm>
        </p:grpSpPr>
        <p:sp>
          <p:nvSpPr>
            <p:cNvPr id="22" name="Rectángulo 21">
              <a:extLst>
                <a:ext uri="{FF2B5EF4-FFF2-40B4-BE49-F238E27FC236}">
                  <a16:creationId xmlns:a16="http://schemas.microsoft.com/office/drawing/2014/main" id="{50043A8F-7B4B-4132-A23C-2F7F82688C27}"/>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3" name="Rectángulo 22">
              <a:extLst>
                <a:ext uri="{FF2B5EF4-FFF2-40B4-BE49-F238E27FC236}">
                  <a16:creationId xmlns:a16="http://schemas.microsoft.com/office/drawing/2014/main" id="{BDEA00F8-339E-4909-AF17-C01B3ED39745}"/>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149B4574-9F0A-42FF-9F93-79A6CEF866EB}"/>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E07CDA7A-7FEB-4E99-892E-B216A312987A}"/>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Elipse 25">
              <a:extLst>
                <a:ext uri="{FF2B5EF4-FFF2-40B4-BE49-F238E27FC236}">
                  <a16:creationId xmlns:a16="http://schemas.microsoft.com/office/drawing/2014/main" id="{4AF363B0-4CB6-4079-A7B5-74555E54E6D1}"/>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5CFA4717-9E3A-4CED-A768-851D527FF5B8}"/>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C33E0639-BE31-4C42-8085-D9FC8D1877BA}"/>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87D432EB-4BC0-48C5-BCB3-C85F43666D61}"/>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2" name="Conector recto 31">
              <a:extLst>
                <a:ext uri="{FF2B5EF4-FFF2-40B4-BE49-F238E27FC236}">
                  <a16:creationId xmlns:a16="http://schemas.microsoft.com/office/drawing/2014/main" id="{126108DF-2BDE-4401-92CA-02DD44D8283A}"/>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BB1BE85E-5AC3-4CF2-8296-26B8971CD4B3}"/>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00BF3056-0B59-4409-A874-284AFFD7A0FD}"/>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561090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Imagen que contiene interior, mesa, persona&#10;&#10;Descripción generada automáticamente">
            <a:extLst>
              <a:ext uri="{FF2B5EF4-FFF2-40B4-BE49-F238E27FC236}">
                <a16:creationId xmlns:a16="http://schemas.microsoft.com/office/drawing/2014/main" id="{A3534168-7F21-4F6C-AFE2-85E29707D7E0}"/>
              </a:ext>
            </a:extLst>
          </p:cNvPr>
          <p:cNvPicPr>
            <a:picLocks noChangeAspect="1"/>
          </p:cNvPicPr>
          <p:nvPr/>
        </p:nvPicPr>
        <p:blipFill rotWithShape="1">
          <a:blip r:embed="rId2">
            <a:alphaModFix amt="50000"/>
          </a:blip>
          <a:srcRect l="445"/>
          <a:stretch/>
        </p:blipFill>
        <p:spPr>
          <a:xfrm>
            <a:off x="0" y="0"/>
            <a:ext cx="12191980" cy="6857990"/>
          </a:xfrm>
          <a:prstGeom prst="rect">
            <a:avLst/>
          </a:prstGeom>
          <a:noFill/>
        </p:spPr>
      </p:pic>
      <p:cxnSp>
        <p:nvCxnSpPr>
          <p:cNvPr id="21" name="Straight Connector 2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C21427D-31E4-43DE-8CD4-6EE9D9621DE9}"/>
              </a:ext>
            </a:extLst>
          </p:cNvPr>
          <p:cNvSpPr txBox="1"/>
          <p:nvPr/>
        </p:nvSpPr>
        <p:spPr>
          <a:xfrm>
            <a:off x="4280974" y="2022225"/>
            <a:ext cx="4736417" cy="2813539"/>
          </a:xfrm>
          <a:prstGeom prst="rect">
            <a:avLst/>
          </a:prstGeom>
          <a:noFill/>
        </p:spPr>
        <p:txBody>
          <a:bodyPr wrap="square" rtlCol="0">
            <a:spAutoFit/>
          </a:bodyPr>
          <a:lstStyle/>
          <a:p>
            <a:endParaRPr lang="es-ES" dirty="0"/>
          </a:p>
        </p:txBody>
      </p:sp>
      <p:sp>
        <p:nvSpPr>
          <p:cNvPr id="8" name="CuadroTexto 7">
            <a:extLst>
              <a:ext uri="{FF2B5EF4-FFF2-40B4-BE49-F238E27FC236}">
                <a16:creationId xmlns:a16="http://schemas.microsoft.com/office/drawing/2014/main" id="{99008BDD-A3A5-45B2-9FFD-3CDFCBDD2862}"/>
              </a:ext>
            </a:extLst>
          </p:cNvPr>
          <p:cNvSpPr txBox="1"/>
          <p:nvPr/>
        </p:nvSpPr>
        <p:spPr>
          <a:xfrm>
            <a:off x="480332" y="2459498"/>
            <a:ext cx="3575559" cy="1938992"/>
          </a:xfrm>
          <a:prstGeom prst="rect">
            <a:avLst/>
          </a:prstGeom>
          <a:noFill/>
        </p:spPr>
        <p:txBody>
          <a:bodyPr wrap="square" rtlCol="0">
            <a:spAutoFit/>
          </a:bodyPr>
          <a:lstStyle/>
          <a:p>
            <a:r>
              <a:rPr lang="es-ES" sz="6000" dirty="0"/>
              <a:t>OBJETIVO GENERAL</a:t>
            </a:r>
          </a:p>
        </p:txBody>
      </p:sp>
      <p:sp>
        <p:nvSpPr>
          <p:cNvPr id="11" name="Rectángulo 10">
            <a:extLst>
              <a:ext uri="{FF2B5EF4-FFF2-40B4-BE49-F238E27FC236}">
                <a16:creationId xmlns:a16="http://schemas.microsoft.com/office/drawing/2014/main" id="{99F6C68C-0E54-4E11-846D-F0386DB4F596}"/>
              </a:ext>
            </a:extLst>
          </p:cNvPr>
          <p:cNvSpPr/>
          <p:nvPr/>
        </p:nvSpPr>
        <p:spPr>
          <a:xfrm>
            <a:off x="4633671" y="1286741"/>
            <a:ext cx="6600385" cy="4284506"/>
          </a:xfrm>
          <a:prstGeom prst="rect">
            <a:avLst/>
          </a:prstGeom>
        </p:spPr>
        <p:txBody>
          <a:bodyPr wrap="square">
            <a:spAutoFit/>
          </a:bodyPr>
          <a:lstStyle/>
          <a:p>
            <a:pPr>
              <a:lnSpc>
                <a:spcPct val="107000"/>
              </a:lnSpc>
              <a:spcAft>
                <a:spcPts val="800"/>
              </a:spcAft>
            </a:pPr>
            <a:r>
              <a:rPr lang="es-419" sz="3200"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Desarrollar un sistema de información de inventario de herramientas y elementos, asociados a el curso de la media fortalecida en el área de </a:t>
            </a:r>
            <a:r>
              <a:rPr lang="es-ES" sz="3200" dirty="0">
                <a:latin typeface="Calibri" panose="020F0502020204030204" pitchFamily="34" charset="0"/>
                <a:ea typeface="Calibri" panose="020F0502020204030204" pitchFamily="34" charset="0"/>
                <a:cs typeface="Times New Roman" panose="02020603050405020304" pitchFamily="18" charset="0"/>
              </a:rPr>
              <a:t>ingeniería </a:t>
            </a:r>
            <a:r>
              <a:rPr lang="es-419" sz="3200"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rPr>
              <a:t>del colegio distrital Charry, como estrategia para el mejoramiento de procesos y respuesta  de inventarios.</a:t>
            </a:r>
            <a:endParaRPr lang="es-ES" dirty="0">
              <a:solidFill>
                <a:schemeClr val="tx1">
                  <a:lumMod val="95000"/>
                </a:schemeClr>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24" name="Grupo 23">
            <a:extLst>
              <a:ext uri="{FF2B5EF4-FFF2-40B4-BE49-F238E27FC236}">
                <a16:creationId xmlns:a16="http://schemas.microsoft.com/office/drawing/2014/main" id="{505726CB-5EA1-4C40-8DA6-8A7F185B6C81}"/>
              </a:ext>
            </a:extLst>
          </p:cNvPr>
          <p:cNvGrpSpPr/>
          <p:nvPr/>
        </p:nvGrpSpPr>
        <p:grpSpPr>
          <a:xfrm>
            <a:off x="229934" y="6261100"/>
            <a:ext cx="506666" cy="453146"/>
            <a:chOff x="0" y="0"/>
            <a:chExt cx="818866" cy="866064"/>
          </a:xfrm>
        </p:grpSpPr>
        <p:sp>
          <p:nvSpPr>
            <p:cNvPr id="25" name="Rectángulo 24">
              <a:extLst>
                <a:ext uri="{FF2B5EF4-FFF2-40B4-BE49-F238E27FC236}">
                  <a16:creationId xmlns:a16="http://schemas.microsoft.com/office/drawing/2014/main" id="{0FD83978-9503-4469-B161-ED72FA5F96C1}"/>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411ADEAB-E967-45BB-BECF-A7A0DB6D8B59}"/>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Rectángulo 26">
              <a:extLst>
                <a:ext uri="{FF2B5EF4-FFF2-40B4-BE49-F238E27FC236}">
                  <a16:creationId xmlns:a16="http://schemas.microsoft.com/office/drawing/2014/main" id="{59BE522B-29FE-467F-BF95-765BC56CF374}"/>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Rectángulo 27">
              <a:extLst>
                <a:ext uri="{FF2B5EF4-FFF2-40B4-BE49-F238E27FC236}">
                  <a16:creationId xmlns:a16="http://schemas.microsoft.com/office/drawing/2014/main" id="{A06B798F-6D47-4F15-BD11-D3F6AC8E49BA}"/>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42B57974-F2B7-4B8B-837F-8D2C7FE6A46C}"/>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8C6AB2E1-13D9-4236-BE44-7DB5673D8F3D}"/>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6F142695-23A1-441F-AE7E-FFAB28DF4891}"/>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2" name="Elipse 31">
              <a:extLst>
                <a:ext uri="{FF2B5EF4-FFF2-40B4-BE49-F238E27FC236}">
                  <a16:creationId xmlns:a16="http://schemas.microsoft.com/office/drawing/2014/main" id="{F23B7170-DC4C-45B2-811A-AC8C3855405C}"/>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3" name="Conector recto 32">
              <a:extLst>
                <a:ext uri="{FF2B5EF4-FFF2-40B4-BE49-F238E27FC236}">
                  <a16:creationId xmlns:a16="http://schemas.microsoft.com/office/drawing/2014/main" id="{23C84FBA-24F9-4E5B-AD17-C73C037BCE0E}"/>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10E93715-4A54-4B55-9E84-9A3AF44FF203}"/>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32847F6C-ACD5-4054-92B9-E46291E71519}"/>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369370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4">
            <a:extLst>
              <a:ext uri="{FF2B5EF4-FFF2-40B4-BE49-F238E27FC236}">
                <a16:creationId xmlns:a16="http://schemas.microsoft.com/office/drawing/2014/main" id="{341BC585-88AC-44AE-8B17-48255CD88ECE}"/>
              </a:ext>
            </a:extLst>
          </p:cNvPr>
          <p:cNvPicPr>
            <a:picLocks noGrp="1" noChangeAspect="1"/>
          </p:cNvPicPr>
          <p:nvPr>
            <p:ph idx="1"/>
          </p:nvPr>
        </p:nvPicPr>
        <p:blipFill rotWithShape="1">
          <a:blip r:embed="rId2">
            <a:alphaModFix amt="50000"/>
          </a:blip>
          <a:srcRect/>
          <a:stretch/>
        </p:blipFill>
        <p:spPr>
          <a:xfrm>
            <a:off x="20" y="1"/>
            <a:ext cx="12191980" cy="6857999"/>
          </a:xfrm>
          <a:prstGeom prst="rect">
            <a:avLst/>
          </a:prstGeom>
        </p:spPr>
      </p:pic>
      <p:cxnSp>
        <p:nvCxnSpPr>
          <p:cNvPr id="13" name="Straight Connector 12">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DB23A479-A91D-4B74-929E-3C11816325F1}"/>
              </a:ext>
            </a:extLst>
          </p:cNvPr>
          <p:cNvSpPr txBox="1"/>
          <p:nvPr/>
        </p:nvSpPr>
        <p:spPr>
          <a:xfrm>
            <a:off x="0" y="2459504"/>
            <a:ext cx="4261484" cy="1938992"/>
          </a:xfrm>
          <a:prstGeom prst="rect">
            <a:avLst/>
          </a:prstGeom>
          <a:noFill/>
        </p:spPr>
        <p:txBody>
          <a:bodyPr wrap="square" rtlCol="0">
            <a:spAutoFit/>
          </a:bodyPr>
          <a:lstStyle/>
          <a:p>
            <a:r>
              <a:rPr lang="es-ES" sz="6000" dirty="0"/>
              <a:t>OBJETIVOS ESPECIFICOS</a:t>
            </a:r>
          </a:p>
        </p:txBody>
      </p:sp>
      <p:sp>
        <p:nvSpPr>
          <p:cNvPr id="4" name="Rectángulo 3">
            <a:extLst>
              <a:ext uri="{FF2B5EF4-FFF2-40B4-BE49-F238E27FC236}">
                <a16:creationId xmlns:a16="http://schemas.microsoft.com/office/drawing/2014/main" id="{E505378B-3C70-4BA6-BCB6-23F66CC57AFA}"/>
              </a:ext>
            </a:extLst>
          </p:cNvPr>
          <p:cNvSpPr/>
          <p:nvPr/>
        </p:nvSpPr>
        <p:spPr>
          <a:xfrm>
            <a:off x="4055891" y="165895"/>
            <a:ext cx="7726799" cy="5624617"/>
          </a:xfrm>
          <a:prstGeom prst="rect">
            <a:avLst/>
          </a:prstGeom>
        </p:spPr>
        <p:txBody>
          <a:bodyPr wrap="square">
            <a:spAutoFit/>
          </a:bodyPr>
          <a:lstStyle/>
          <a:p>
            <a:pPr marL="914400" indent="-457200">
              <a:lnSpc>
                <a:spcPct val="107000"/>
              </a:lnSpc>
              <a:buFont typeface="Arial" panose="020B0604020202020204" pitchFamily="34" charset="0"/>
              <a:buChar char="•"/>
            </a:pPr>
            <a:r>
              <a:rPr lang="es-419" sz="2800" dirty="0">
                <a:latin typeface="Calibri" panose="020F0502020204030204" pitchFamily="34" charset="0"/>
                <a:ea typeface="Calibri" panose="020F0502020204030204" pitchFamily="34" charset="0"/>
                <a:cs typeface="Times New Roman" panose="02020603050405020304" pitchFamily="18" charset="0"/>
              </a:rPr>
              <a:t>Identificar los problemas que posee la sala para desarrollar un sistema adecuado que se adapte a sus necesidades.</a:t>
            </a:r>
            <a:endParaRPr lang="es-ES" sz="28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endParaRPr lang="es-419" sz="2800" dirty="0">
              <a:latin typeface="Calibri" panose="020F0502020204030204" pitchFamily="34" charset="0"/>
              <a:ea typeface="Calibri" panose="020F0502020204030204" pitchFamily="34" charset="0"/>
              <a:cs typeface="Times New Roman" panose="02020603050405020304" pitchFamily="18" charset="0"/>
            </a:endParaRPr>
          </a:p>
          <a:p>
            <a:pPr marL="914400" indent="-457200">
              <a:lnSpc>
                <a:spcPct val="107000"/>
              </a:lnSpc>
              <a:spcAft>
                <a:spcPts val="0"/>
              </a:spcAft>
              <a:buFont typeface="Arial" panose="020B0604020202020204" pitchFamily="34" charset="0"/>
              <a:buChar char="•"/>
            </a:pPr>
            <a:r>
              <a:rPr lang="es-419" sz="2800" dirty="0">
                <a:latin typeface="Calibri" panose="020F0502020204030204" pitchFamily="34" charset="0"/>
                <a:ea typeface="Calibri" panose="020F0502020204030204" pitchFamily="34" charset="0"/>
                <a:cs typeface="Times New Roman" panose="02020603050405020304" pitchFamily="18" charset="0"/>
              </a:rPr>
              <a:t>Desarrollar un sistema de inventario optimo para llevar un orden adecuado de los implementos de la sala.</a:t>
            </a:r>
          </a:p>
          <a:p>
            <a:pPr marL="914400" indent="-457200">
              <a:lnSpc>
                <a:spcPct val="107000"/>
              </a:lnSpc>
              <a:spcAft>
                <a:spcPts val="0"/>
              </a:spcAft>
              <a:buFont typeface="Arial" panose="020B0604020202020204" pitchFamily="34" charset="0"/>
              <a:buChar char="•"/>
            </a:pPr>
            <a:endParaRPr lang="es-ES" sz="2800" dirty="0">
              <a:latin typeface="Calibri" panose="020F0502020204030204" pitchFamily="34" charset="0"/>
              <a:ea typeface="Calibri" panose="020F0502020204030204" pitchFamily="34" charset="0"/>
              <a:cs typeface="Times New Roman" panose="02020603050405020304" pitchFamily="18" charset="0"/>
            </a:endParaRPr>
          </a:p>
          <a:p>
            <a:pPr marL="914400" indent="-457200">
              <a:lnSpc>
                <a:spcPct val="107000"/>
              </a:lnSpc>
              <a:spcAft>
                <a:spcPts val="800"/>
              </a:spcAft>
              <a:buFont typeface="Arial" panose="020B0604020202020204" pitchFamily="34" charset="0"/>
              <a:buChar char="•"/>
            </a:pPr>
            <a:r>
              <a:rPr lang="es-419" sz="2800" dirty="0">
                <a:latin typeface="Calibri" panose="020F0502020204030204" pitchFamily="34" charset="0"/>
                <a:ea typeface="Calibri" panose="020F0502020204030204" pitchFamily="34" charset="0"/>
                <a:cs typeface="Times New Roman" panose="02020603050405020304" pitchFamily="18" charset="0"/>
              </a:rPr>
              <a:t>Desarrollar un sistema donde se puedan ingresar datos de las herramientas y que se pueda dar reportes de cualquier caso de perdida o daño. </a:t>
            </a:r>
            <a:endParaRPr lang="es-ES" sz="2800" dirty="0">
              <a:latin typeface="Calibri" panose="020F0502020204030204" pitchFamily="34" charset="0"/>
              <a:ea typeface="Calibri" panose="020F0502020204030204" pitchFamily="34" charset="0"/>
              <a:cs typeface="Times New Roman" panose="02020603050405020304" pitchFamily="18" charset="0"/>
            </a:endParaRPr>
          </a:p>
        </p:txBody>
      </p:sp>
      <p:grpSp>
        <p:nvGrpSpPr>
          <p:cNvPr id="23" name="Grupo 22">
            <a:extLst>
              <a:ext uri="{FF2B5EF4-FFF2-40B4-BE49-F238E27FC236}">
                <a16:creationId xmlns:a16="http://schemas.microsoft.com/office/drawing/2014/main" id="{23CBA998-2B82-4E6F-A7D1-EF0898BC9B9C}"/>
              </a:ext>
            </a:extLst>
          </p:cNvPr>
          <p:cNvGrpSpPr/>
          <p:nvPr/>
        </p:nvGrpSpPr>
        <p:grpSpPr>
          <a:xfrm>
            <a:off x="229934" y="6261100"/>
            <a:ext cx="506666" cy="453146"/>
            <a:chOff x="0" y="0"/>
            <a:chExt cx="818866" cy="866064"/>
          </a:xfrm>
        </p:grpSpPr>
        <p:sp>
          <p:nvSpPr>
            <p:cNvPr id="24" name="Rectángulo 23">
              <a:extLst>
                <a:ext uri="{FF2B5EF4-FFF2-40B4-BE49-F238E27FC236}">
                  <a16:creationId xmlns:a16="http://schemas.microsoft.com/office/drawing/2014/main" id="{FA6E8089-2605-4DC3-80F9-7F55BC5EE1BF}"/>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A7A58D2D-CCE0-4227-9086-67407362DEFA}"/>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4B761261-3E86-4CF3-A9D6-945B60A25EE5}"/>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Rectángulo 26">
              <a:extLst>
                <a:ext uri="{FF2B5EF4-FFF2-40B4-BE49-F238E27FC236}">
                  <a16:creationId xmlns:a16="http://schemas.microsoft.com/office/drawing/2014/main" id="{846AA2F4-4354-4BA3-BD92-A5F8E6C65FBD}"/>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CBF05E2B-8811-4747-95F9-34C074FE4A11}"/>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6C90A2F8-8DDE-44DB-B3E1-0117CA138993}"/>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1A98639D-9A27-468C-9A27-DB9F173B4D10}"/>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DF0743B2-0722-4C6E-A05C-1ACA479C4C7F}"/>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2" name="Conector recto 31">
              <a:extLst>
                <a:ext uri="{FF2B5EF4-FFF2-40B4-BE49-F238E27FC236}">
                  <a16:creationId xmlns:a16="http://schemas.microsoft.com/office/drawing/2014/main" id="{A854C8D9-E048-44E2-90AF-A035A79C4B65}"/>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A7EB7F5E-0477-4737-ADF9-F5227ED59264}"/>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91B272F7-C397-4AB7-B5F3-8ACFA1F51C03}"/>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944392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451ED6AA-B081-4119-B7DF-FBF9920E0B64}"/>
              </a:ext>
            </a:extLst>
          </p:cNvPr>
          <p:cNvPicPr>
            <a:picLocks noGrp="1" noChangeAspect="1"/>
          </p:cNvPicPr>
          <p:nvPr>
            <p:ph idx="1"/>
          </p:nvPr>
        </p:nvPicPr>
        <p:blipFill rotWithShape="1">
          <a:blip r:embed="rId2">
            <a:alphaModFix amt="50000"/>
          </a:blip>
          <a:srcRect r="6666"/>
          <a:stretch/>
        </p:blipFill>
        <p:spPr>
          <a:xfrm>
            <a:off x="0" y="1"/>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C5B9D6EA-16E5-44F5-8B8F-E917D9BF1D22}"/>
              </a:ext>
            </a:extLst>
          </p:cNvPr>
          <p:cNvSpPr txBox="1"/>
          <p:nvPr/>
        </p:nvSpPr>
        <p:spPr>
          <a:xfrm>
            <a:off x="222069" y="2812201"/>
            <a:ext cx="4261484" cy="1015663"/>
          </a:xfrm>
          <a:prstGeom prst="rect">
            <a:avLst/>
          </a:prstGeom>
          <a:noFill/>
        </p:spPr>
        <p:txBody>
          <a:bodyPr wrap="square" rtlCol="0">
            <a:spAutoFit/>
          </a:bodyPr>
          <a:lstStyle/>
          <a:p>
            <a:r>
              <a:rPr lang="es-ES" sz="6000" dirty="0"/>
              <a:t>PROBLEMA</a:t>
            </a:r>
          </a:p>
        </p:txBody>
      </p:sp>
      <p:sp>
        <p:nvSpPr>
          <p:cNvPr id="3" name="Rectángulo 2">
            <a:extLst>
              <a:ext uri="{FF2B5EF4-FFF2-40B4-BE49-F238E27FC236}">
                <a16:creationId xmlns:a16="http://schemas.microsoft.com/office/drawing/2014/main" id="{59DB2773-BD64-401D-B19F-B2672AC60496}"/>
              </a:ext>
            </a:extLst>
          </p:cNvPr>
          <p:cNvSpPr/>
          <p:nvPr/>
        </p:nvSpPr>
        <p:spPr>
          <a:xfrm>
            <a:off x="4483553" y="165895"/>
            <a:ext cx="7206341" cy="6065187"/>
          </a:xfrm>
          <a:prstGeom prst="rect">
            <a:avLst/>
          </a:prstGeom>
        </p:spPr>
        <p:txBody>
          <a:bodyPr wrap="square">
            <a:spAutoFit/>
          </a:bodyPr>
          <a:lstStyle/>
          <a:p>
            <a:pPr>
              <a:lnSpc>
                <a:spcPct val="107000"/>
              </a:lnSpc>
              <a:spcAft>
                <a:spcPts val="800"/>
              </a:spcAft>
            </a:pPr>
            <a:r>
              <a:rPr lang="es-ES" sz="2800" dirty="0">
                <a:latin typeface="Calibri" panose="020F0502020204030204" pitchFamily="34" charset="0"/>
                <a:ea typeface="Calibri" panose="020F0502020204030204" pitchFamily="34" charset="0"/>
                <a:cs typeface="Times New Roman" panose="02020603050405020304" pitchFamily="18" charset="0"/>
              </a:rPr>
              <a:t>Decidimos realizar nuestro proyecto a la media fortalecida en el área de ingeniería del colegio distrital Charry, donde detectamos el problema el cual es la ausencia de un buen manejo del inventario, ya que no hay ni nadie encargado de establecer un control al inventario, lo cual está afectando directamente a los alumnos de la media fortalecida en el área de ingeniería y a la misma,  lo que aumenta la probabilidad de la perdida de elementos de la sala y al no haber un control adecuado no se percibiría tal perdida, por lo cual se implementara un software para el control de dichos elementos</a:t>
            </a:r>
            <a:r>
              <a:rPr lang="es-ES" sz="2000" dirty="0">
                <a:latin typeface="Calibri" panose="020F0502020204030204" pitchFamily="34" charset="0"/>
                <a:ea typeface="Calibri" panose="020F0502020204030204" pitchFamily="34" charset="0"/>
                <a:cs typeface="Times New Roman" panose="02020603050405020304" pitchFamily="18" charset="0"/>
              </a:rPr>
              <a:t>.</a:t>
            </a:r>
          </a:p>
        </p:txBody>
      </p:sp>
      <p:grpSp>
        <p:nvGrpSpPr>
          <p:cNvPr id="23" name="Grupo 22">
            <a:extLst>
              <a:ext uri="{FF2B5EF4-FFF2-40B4-BE49-F238E27FC236}">
                <a16:creationId xmlns:a16="http://schemas.microsoft.com/office/drawing/2014/main" id="{31531CA2-5A9F-4663-AFA1-E782BF496FB0}"/>
              </a:ext>
            </a:extLst>
          </p:cNvPr>
          <p:cNvGrpSpPr/>
          <p:nvPr/>
        </p:nvGrpSpPr>
        <p:grpSpPr>
          <a:xfrm>
            <a:off x="229934" y="6261100"/>
            <a:ext cx="506666" cy="453146"/>
            <a:chOff x="0" y="0"/>
            <a:chExt cx="818866" cy="866064"/>
          </a:xfrm>
        </p:grpSpPr>
        <p:sp>
          <p:nvSpPr>
            <p:cNvPr id="24" name="Rectángulo 23">
              <a:extLst>
                <a:ext uri="{FF2B5EF4-FFF2-40B4-BE49-F238E27FC236}">
                  <a16:creationId xmlns:a16="http://schemas.microsoft.com/office/drawing/2014/main" id="{E93E3A0F-D641-42A0-BC8E-4A80CB9B28E0}"/>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9987CB9F-F52A-44D5-85AB-614CD4625B12}"/>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59FF7D36-596D-4D76-B4BD-A8DAF0C68F6F}"/>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Rectángulo 26">
              <a:extLst>
                <a:ext uri="{FF2B5EF4-FFF2-40B4-BE49-F238E27FC236}">
                  <a16:creationId xmlns:a16="http://schemas.microsoft.com/office/drawing/2014/main" id="{F2833653-CBBC-4F4F-8D0B-0EB4719EE9C3}"/>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E6ED87A6-FD29-4F4D-B31F-F2467DD4A714}"/>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26465E93-2EE3-47C8-B006-86D8E0373892}"/>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60C3CD8B-B56B-4249-A999-45A9900F91C5}"/>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470091B0-F5D5-4094-858F-56A0456AD572}"/>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2" name="Conector recto 31">
              <a:extLst>
                <a:ext uri="{FF2B5EF4-FFF2-40B4-BE49-F238E27FC236}">
                  <a16:creationId xmlns:a16="http://schemas.microsoft.com/office/drawing/2014/main" id="{C424AFBD-DFAF-420F-B0E0-D33B72B0D5B1}"/>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246A182F-CE9D-41CF-8B10-0672F63F1378}"/>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3B1D1BB8-F46D-43DA-BD7F-C94217C0CC12}"/>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720670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11ECB067-C06C-48DD-B0BE-D024A283B45D}"/>
              </a:ext>
            </a:extLst>
          </p:cNvPr>
          <p:cNvPicPr>
            <a:picLocks noGrp="1" noChangeAspect="1"/>
          </p:cNvPicPr>
          <p:nvPr>
            <p:ph idx="1"/>
          </p:nvPr>
        </p:nvPicPr>
        <p:blipFill rotWithShape="1">
          <a:blip r:embed="rId2">
            <a:alphaModFix amt="50000"/>
          </a:blip>
          <a:srcRect t="2174"/>
          <a:stretch/>
        </p:blipFill>
        <p:spPr>
          <a:xfrm>
            <a:off x="20" y="1"/>
            <a:ext cx="12191980" cy="6857999"/>
          </a:xfrm>
          <a:prstGeom prst="rect">
            <a:avLst/>
          </a:prstGeom>
        </p:spPr>
      </p:pic>
      <p:sp>
        <p:nvSpPr>
          <p:cNvPr id="2" name="Título 1">
            <a:extLst>
              <a:ext uri="{FF2B5EF4-FFF2-40B4-BE49-F238E27FC236}">
                <a16:creationId xmlns:a16="http://schemas.microsoft.com/office/drawing/2014/main" id="{32171E6F-18FF-4F7E-B98D-92FA208B032C}"/>
              </a:ext>
            </a:extLst>
          </p:cNvPr>
          <p:cNvSpPr>
            <a:spLocks noGrp="1"/>
          </p:cNvSpPr>
          <p:nvPr>
            <p:ph type="title"/>
          </p:nvPr>
        </p:nvSpPr>
        <p:spPr>
          <a:xfrm>
            <a:off x="4136107" y="207818"/>
            <a:ext cx="7906209" cy="7031233"/>
          </a:xfrm>
        </p:spPr>
        <p:txBody>
          <a:bodyPr vert="horz" lIns="91440" tIns="45720" rIns="91440" bIns="45720" rtlCol="0" anchor="ctr">
            <a:noAutofit/>
          </a:bodyPr>
          <a:lstStyle/>
          <a:p>
            <a:r>
              <a:rPr lang="es-ES" sz="2800" dirty="0">
                <a:latin typeface="+mn-lt"/>
              </a:rPr>
              <a:t>Lograr la implementación de un sistema eficiente, rápido, sencillo y seguro  para la media fortalecida en el área de</a:t>
            </a:r>
            <a:r>
              <a:rPr lang="es-ES" sz="2800" dirty="0">
                <a:latin typeface="Calibri" panose="020F0502020204030204" pitchFamily="34" charset="0"/>
                <a:ea typeface="Calibri" panose="020F0502020204030204" pitchFamily="34" charset="0"/>
                <a:cs typeface="Times New Roman" panose="02020603050405020304" pitchFamily="18" charset="0"/>
              </a:rPr>
              <a:t> ingeniería</a:t>
            </a:r>
            <a:r>
              <a:rPr lang="es-ES" sz="2800" dirty="0">
                <a:latin typeface="+mn-lt"/>
              </a:rPr>
              <a:t>, donde se de solución a el problema de la ausencia de un inventario de los elementos de la sala, en el cual se pueda registrar cada uno de los elementos que pertenezcan a la sala y donde el sistema posea la habilidad para pedir el ingreso de dicho elemento, dar reportes ya sea de algún elemento dañado o en mal estado y lograr modificar la información en cualquier momento, también que logre organizar de diferentes manera los elementos ya sea alfabéticamente o por fecha de ingreso para así lograr una fácil consulta de algún elemento que este extraviado o que sea solicitado por alguna persona. </a:t>
            </a:r>
            <a:br>
              <a:rPr lang="es-ES" sz="3200" dirty="0"/>
            </a:br>
            <a:endParaRPr lang="en-US" sz="6000" dirty="0">
              <a:solidFill>
                <a:srgbClr val="FFFFFF"/>
              </a:solidFill>
            </a:endParaRPr>
          </a:p>
        </p:txBody>
      </p:sp>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45C98133-0D97-479A-AEE5-F0F4412D0D30}"/>
              </a:ext>
            </a:extLst>
          </p:cNvPr>
          <p:cNvSpPr txBox="1"/>
          <p:nvPr/>
        </p:nvSpPr>
        <p:spPr>
          <a:xfrm>
            <a:off x="570002" y="2786076"/>
            <a:ext cx="3485883" cy="1015663"/>
          </a:xfrm>
          <a:prstGeom prst="rect">
            <a:avLst/>
          </a:prstGeom>
          <a:noFill/>
        </p:spPr>
        <p:txBody>
          <a:bodyPr wrap="square" rtlCol="0">
            <a:spAutoFit/>
          </a:bodyPr>
          <a:lstStyle/>
          <a:p>
            <a:r>
              <a:rPr lang="es-ES" sz="6000" dirty="0"/>
              <a:t>ALCANCE</a:t>
            </a:r>
          </a:p>
        </p:txBody>
      </p:sp>
      <p:grpSp>
        <p:nvGrpSpPr>
          <p:cNvPr id="23" name="Grupo 22">
            <a:extLst>
              <a:ext uri="{FF2B5EF4-FFF2-40B4-BE49-F238E27FC236}">
                <a16:creationId xmlns:a16="http://schemas.microsoft.com/office/drawing/2014/main" id="{90AE018D-22F9-402A-B529-D5A8433B6B3A}"/>
              </a:ext>
            </a:extLst>
          </p:cNvPr>
          <p:cNvGrpSpPr/>
          <p:nvPr/>
        </p:nvGrpSpPr>
        <p:grpSpPr>
          <a:xfrm>
            <a:off x="229934" y="6261100"/>
            <a:ext cx="506666" cy="453146"/>
            <a:chOff x="0" y="0"/>
            <a:chExt cx="818866" cy="866064"/>
          </a:xfrm>
        </p:grpSpPr>
        <p:sp>
          <p:nvSpPr>
            <p:cNvPr id="24" name="Rectángulo 23">
              <a:extLst>
                <a:ext uri="{FF2B5EF4-FFF2-40B4-BE49-F238E27FC236}">
                  <a16:creationId xmlns:a16="http://schemas.microsoft.com/office/drawing/2014/main" id="{F5D2FE31-3F2B-46BC-B8C0-1F093BA73784}"/>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C41D3B6-7FDD-4E83-A26D-E541D2B3E2C0}"/>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72BAEA94-EA04-4146-99CA-92532F68C553}"/>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Rectángulo 26">
              <a:extLst>
                <a:ext uri="{FF2B5EF4-FFF2-40B4-BE49-F238E27FC236}">
                  <a16:creationId xmlns:a16="http://schemas.microsoft.com/office/drawing/2014/main" id="{ACC4D5D4-482A-4BD3-82B6-0DBD5764EF32}"/>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A18E8918-C5D7-4465-9807-73B9051631A4}"/>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DBE0A6B4-B513-4F2E-AA36-5131B381B3AF}"/>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2526709F-A3DF-4BAC-8E38-02A8C995C013}"/>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1" name="Elipse 30">
              <a:extLst>
                <a:ext uri="{FF2B5EF4-FFF2-40B4-BE49-F238E27FC236}">
                  <a16:creationId xmlns:a16="http://schemas.microsoft.com/office/drawing/2014/main" id="{3715DAEE-EE5B-4C3A-82A5-66FFC0CFAAFA}"/>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2" name="Conector recto 31">
              <a:extLst>
                <a:ext uri="{FF2B5EF4-FFF2-40B4-BE49-F238E27FC236}">
                  <a16:creationId xmlns:a16="http://schemas.microsoft.com/office/drawing/2014/main" id="{6F754288-39B1-4840-B89D-1C8A296BFD33}"/>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CC46EADD-00B6-44A1-979B-5563BCB36F8C}"/>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CC4C3D5A-9E15-4D3D-997A-5D1F213BFEEE}"/>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395104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3">
            <a:extLst>
              <a:ext uri="{FF2B5EF4-FFF2-40B4-BE49-F238E27FC236}">
                <a16:creationId xmlns:a16="http://schemas.microsoft.com/office/drawing/2014/main" id="{4EA009D5-D276-425F-85BE-199944A85829}"/>
              </a:ext>
            </a:extLst>
          </p:cNvPr>
          <p:cNvPicPr>
            <a:picLocks noGrp="1" noChangeAspect="1"/>
          </p:cNvPicPr>
          <p:nvPr>
            <p:ph idx="1"/>
          </p:nvPr>
        </p:nvPicPr>
        <p:blipFill rotWithShape="1">
          <a:blip r:embed="rId2">
            <a:alphaModFix amt="50000"/>
          </a:blip>
          <a:srcRect l="4840" r="3159" b="-1"/>
          <a:stretch/>
        </p:blipFill>
        <p:spPr>
          <a:xfrm>
            <a:off x="0" y="1"/>
            <a:ext cx="12191980" cy="6857999"/>
          </a:xfrm>
          <a:prstGeom prst="rect">
            <a:avLst/>
          </a:prstGeom>
        </p:spPr>
      </p:pic>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D76E0CF3-9AF4-48E7-9962-A65E88231051}"/>
              </a:ext>
            </a:extLst>
          </p:cNvPr>
          <p:cNvSpPr txBox="1"/>
          <p:nvPr/>
        </p:nvSpPr>
        <p:spPr>
          <a:xfrm>
            <a:off x="117566" y="3013501"/>
            <a:ext cx="4981707" cy="830997"/>
          </a:xfrm>
          <a:prstGeom prst="rect">
            <a:avLst/>
          </a:prstGeom>
          <a:noFill/>
        </p:spPr>
        <p:txBody>
          <a:bodyPr wrap="square" rtlCol="0">
            <a:spAutoFit/>
          </a:bodyPr>
          <a:lstStyle/>
          <a:p>
            <a:r>
              <a:rPr lang="es-ES" sz="4800" dirty="0"/>
              <a:t>JUSTIFICACION</a:t>
            </a:r>
          </a:p>
        </p:txBody>
      </p:sp>
      <p:sp>
        <p:nvSpPr>
          <p:cNvPr id="3" name="Rectángulo 2">
            <a:extLst>
              <a:ext uri="{FF2B5EF4-FFF2-40B4-BE49-F238E27FC236}">
                <a16:creationId xmlns:a16="http://schemas.microsoft.com/office/drawing/2014/main" id="{578E8273-4E35-40B8-B197-52BC81703F19}"/>
              </a:ext>
            </a:extLst>
          </p:cNvPr>
          <p:cNvSpPr/>
          <p:nvPr/>
        </p:nvSpPr>
        <p:spPr>
          <a:xfrm>
            <a:off x="4330468" y="165894"/>
            <a:ext cx="7611283" cy="6526210"/>
          </a:xfrm>
          <a:prstGeom prst="rect">
            <a:avLst/>
          </a:prstGeom>
        </p:spPr>
        <p:txBody>
          <a:bodyPr wrap="square">
            <a:spAutoFit/>
          </a:bodyPr>
          <a:lstStyle/>
          <a:p>
            <a:pPr>
              <a:lnSpc>
                <a:spcPct val="107000"/>
              </a:lnSpc>
              <a:spcAft>
                <a:spcPts val="800"/>
              </a:spcAft>
            </a:pPr>
            <a:r>
              <a:rPr lang="es-ES" sz="2800" dirty="0">
                <a:latin typeface="Calibri" panose="020F0502020204030204" pitchFamily="34" charset="0"/>
                <a:ea typeface="Calibri" panose="020F0502020204030204" pitchFamily="34" charset="0"/>
                <a:cs typeface="Times New Roman" panose="02020603050405020304" pitchFamily="18" charset="0"/>
              </a:rPr>
              <a:t>Este proyecto está realizado con el fin de desarrollar un sistema y aportar soluciones al problema de inventario encontrado en la media fortalecida en el área de ingeniería del colegio distrital Charry, para así buscar mejorar la organización de los elementos de dicha sala, a la vez para evitar problemas que se puedan presentar dentro de la misma, llevando a cabo un análisis detenido y sencillo. El sistema a implementar será adecuado ya que facilitara la búsqueda de cualquier elemento y permitirá dar el reporte del estado de dicho elemento de la sala, para así prevenir alguna perdida o confusión al momento de que sean solicitados dichos elementos.</a:t>
            </a:r>
          </a:p>
        </p:txBody>
      </p:sp>
      <p:grpSp>
        <p:nvGrpSpPr>
          <p:cNvPr id="22" name="Grupo 21">
            <a:extLst>
              <a:ext uri="{FF2B5EF4-FFF2-40B4-BE49-F238E27FC236}">
                <a16:creationId xmlns:a16="http://schemas.microsoft.com/office/drawing/2014/main" id="{5E8ABB78-A5F2-4C8B-8529-DDF2B4D9800C}"/>
              </a:ext>
            </a:extLst>
          </p:cNvPr>
          <p:cNvGrpSpPr/>
          <p:nvPr/>
        </p:nvGrpSpPr>
        <p:grpSpPr>
          <a:xfrm>
            <a:off x="229934" y="6261100"/>
            <a:ext cx="506666" cy="453146"/>
            <a:chOff x="0" y="0"/>
            <a:chExt cx="818866" cy="866064"/>
          </a:xfrm>
        </p:grpSpPr>
        <p:sp>
          <p:nvSpPr>
            <p:cNvPr id="23" name="Rectángulo 22">
              <a:extLst>
                <a:ext uri="{FF2B5EF4-FFF2-40B4-BE49-F238E27FC236}">
                  <a16:creationId xmlns:a16="http://schemas.microsoft.com/office/drawing/2014/main" id="{4F002C5A-F5AF-45BD-8112-0BEC26331FF2}"/>
                </a:ext>
              </a:extLst>
            </p:cNvPr>
            <p:cNvSpPr/>
            <p:nvPr/>
          </p:nvSpPr>
          <p:spPr>
            <a:xfrm>
              <a:off x="122830" y="457200"/>
              <a:ext cx="150021" cy="402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Rectángulo 23">
              <a:extLst>
                <a:ext uri="{FF2B5EF4-FFF2-40B4-BE49-F238E27FC236}">
                  <a16:creationId xmlns:a16="http://schemas.microsoft.com/office/drawing/2014/main" id="{B6C1931A-E23A-4458-8A2B-619FCAEB95F3}"/>
                </a:ext>
              </a:extLst>
            </p:cNvPr>
            <p:cNvSpPr/>
            <p:nvPr/>
          </p:nvSpPr>
          <p:spPr>
            <a:xfrm>
              <a:off x="307075" y="286603"/>
              <a:ext cx="150125" cy="5794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5" name="Rectángulo 24">
              <a:extLst>
                <a:ext uri="{FF2B5EF4-FFF2-40B4-BE49-F238E27FC236}">
                  <a16:creationId xmlns:a16="http://schemas.microsoft.com/office/drawing/2014/main" id="{275B6F84-B392-4F09-A027-5D04EDA48AA3}"/>
                </a:ext>
              </a:extLst>
            </p:cNvPr>
            <p:cNvSpPr/>
            <p:nvPr/>
          </p:nvSpPr>
          <p:spPr>
            <a:xfrm>
              <a:off x="484496" y="354842"/>
              <a:ext cx="150125" cy="510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6" name="Rectángulo 25">
              <a:extLst>
                <a:ext uri="{FF2B5EF4-FFF2-40B4-BE49-F238E27FC236}">
                  <a16:creationId xmlns:a16="http://schemas.microsoft.com/office/drawing/2014/main" id="{8EA2F134-4A77-4E89-A64A-DEC1CC80F82A}"/>
                </a:ext>
              </a:extLst>
            </p:cNvPr>
            <p:cNvSpPr/>
            <p:nvPr/>
          </p:nvSpPr>
          <p:spPr>
            <a:xfrm>
              <a:off x="661916" y="150126"/>
              <a:ext cx="156950" cy="7146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7" name="Elipse 26">
              <a:extLst>
                <a:ext uri="{FF2B5EF4-FFF2-40B4-BE49-F238E27FC236}">
                  <a16:creationId xmlns:a16="http://schemas.microsoft.com/office/drawing/2014/main" id="{6D8999D8-BDBB-4FAE-BC71-5B3473472425}"/>
                </a:ext>
              </a:extLst>
            </p:cNvPr>
            <p:cNvSpPr/>
            <p:nvPr/>
          </p:nvSpPr>
          <p:spPr>
            <a:xfrm>
              <a:off x="675564" y="0"/>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8" name="Elipse 27">
              <a:extLst>
                <a:ext uri="{FF2B5EF4-FFF2-40B4-BE49-F238E27FC236}">
                  <a16:creationId xmlns:a16="http://schemas.microsoft.com/office/drawing/2014/main" id="{C8D9780F-6D9D-4161-9453-4AD897B85934}"/>
                </a:ext>
              </a:extLst>
            </p:cNvPr>
            <p:cNvSpPr/>
            <p:nvPr/>
          </p:nvSpPr>
          <p:spPr>
            <a:xfrm>
              <a:off x="470848" y="156950"/>
              <a:ext cx="75062" cy="8144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9" name="Elipse 28">
              <a:extLst>
                <a:ext uri="{FF2B5EF4-FFF2-40B4-BE49-F238E27FC236}">
                  <a16:creationId xmlns:a16="http://schemas.microsoft.com/office/drawing/2014/main" id="{DCA61963-A782-42D9-B245-B45D3895615B}"/>
                </a:ext>
              </a:extLst>
            </p:cNvPr>
            <p:cNvSpPr/>
            <p:nvPr/>
          </p:nvSpPr>
          <p:spPr>
            <a:xfrm>
              <a:off x="204716" y="11600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30" name="Elipse 29">
              <a:extLst>
                <a:ext uri="{FF2B5EF4-FFF2-40B4-BE49-F238E27FC236}">
                  <a16:creationId xmlns:a16="http://schemas.microsoft.com/office/drawing/2014/main" id="{16746263-9B82-4EB7-A785-50B8A1D1663F}"/>
                </a:ext>
              </a:extLst>
            </p:cNvPr>
            <p:cNvSpPr/>
            <p:nvPr/>
          </p:nvSpPr>
          <p:spPr>
            <a:xfrm>
              <a:off x="0" y="361666"/>
              <a:ext cx="81887" cy="7461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31" name="Conector recto 30">
              <a:extLst>
                <a:ext uri="{FF2B5EF4-FFF2-40B4-BE49-F238E27FC236}">
                  <a16:creationId xmlns:a16="http://schemas.microsoft.com/office/drawing/2014/main" id="{4F5CF861-4FC4-4333-8245-3E9958066586}"/>
                </a:ext>
              </a:extLst>
            </p:cNvPr>
            <p:cNvCxnSpPr/>
            <p:nvPr/>
          </p:nvCxnSpPr>
          <p:spPr>
            <a:xfrm flipV="1">
              <a:off x="61415" y="177421"/>
              <a:ext cx="150125" cy="1910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55C03F03-5ECA-4A4C-9203-63776C221E04}"/>
                </a:ext>
              </a:extLst>
            </p:cNvPr>
            <p:cNvCxnSpPr/>
            <p:nvPr/>
          </p:nvCxnSpPr>
          <p:spPr>
            <a:xfrm>
              <a:off x="286603" y="150126"/>
              <a:ext cx="183980" cy="339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E1414EFB-1350-42FC-97C8-0801B82C8CFE}"/>
                </a:ext>
              </a:extLst>
            </p:cNvPr>
            <p:cNvCxnSpPr/>
            <p:nvPr/>
          </p:nvCxnSpPr>
          <p:spPr>
            <a:xfrm flipV="1">
              <a:off x="545910" y="47767"/>
              <a:ext cx="149841" cy="12965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639651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TotalTime>
  <Words>588</Words>
  <Application>Microsoft Office PowerPoint</Application>
  <PresentationFormat>Panorámica</PresentationFormat>
  <Paragraphs>47</Paragraphs>
  <Slides>23</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23</vt:i4>
      </vt:variant>
    </vt:vector>
  </HeadingPairs>
  <TitlesOfParts>
    <vt:vector size="27" baseType="lpstr">
      <vt:lpstr>Arial</vt:lpstr>
      <vt:lpstr>Calibri</vt:lpstr>
      <vt:lpstr>Calibri Light</vt:lpstr>
      <vt:lpstr>Tema de Office</vt:lpstr>
      <vt:lpstr>PROYECTO </vt:lpstr>
      <vt:lpstr>SANTIAGO GORDILLO FABIAN PINTO CALED PLAZAS JONATHAN BERNAL LUIS RODRIGUEZ </vt:lpstr>
      <vt:lpstr>Presentación de PowerPoint</vt:lpstr>
      <vt:lpstr>QUICK INVENTORIES </vt:lpstr>
      <vt:lpstr>Presentación de PowerPoint</vt:lpstr>
      <vt:lpstr>Presentación de PowerPoint</vt:lpstr>
      <vt:lpstr>Presentación de PowerPoint</vt:lpstr>
      <vt:lpstr>Lograr la implementación de un sistema eficiente, rápido, sencillo y seguro  para la media fortalecida en el área de ingeniería, donde se de solución a el problema de la ausencia de un inventario de los elementos de la sala, en el cual se pueda registrar cada uno de los elementos que pertenezcan a la sala y donde el sistema posea la habilidad para pedir el ingreso de dicho elemento, dar reportes ya sea de algún elemento dañado o en mal estado y lograr modificar la información en cualquier momento, también que logre organizar de diferentes manera los elementos ya sea alfabéticamente o por fecha de ingreso para así lograr una fácil consulta de algún elemento que este extraviado o que sea solicitado por alguna persona.  </vt:lpstr>
      <vt:lpstr>Presentación de PowerPoint</vt:lpstr>
      <vt:lpstr>Esta recolección de datos la realizamos a través de una entrevista dirigida a la persona encargada del aula de la media fortalecida del área de ingeniería, con el fin de poder encontrar el problema y darle una pronta solución. Esta planteada para poder tener una información más nutrida y actualizada.  La entrevista la realizamos con una variedad de preguntas abiertas y con un estilo pirámide. La cual la realizamos con la persona encargada de la media fortalecida, porque es la persona con más entendimiento y manejo continuo del aula y las herramientas de trabajo.  Teniendo las respuestas de la entrevista podremos empezar a buscar la solución del problema he implementar el inventario resolviendo todas las necesidades del usuario. </vt:lpstr>
      <vt:lpstr>Presentación de PowerPoint</vt:lpstr>
      <vt:lpstr>Presentación de PowerPoint</vt:lpstr>
      <vt:lpstr>Presentación de PowerPoint</vt:lpstr>
      <vt:lpstr>Presentación de PowerPoint</vt:lpstr>
      <vt:lpstr>REQUERIMIENTOS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dc:title>
  <dc:creator>harold gordillo</dc:creator>
  <cp:lastModifiedBy>APRENDIZ</cp:lastModifiedBy>
  <cp:revision>30</cp:revision>
  <dcterms:created xsi:type="dcterms:W3CDTF">2019-06-09T22:21:51Z</dcterms:created>
  <dcterms:modified xsi:type="dcterms:W3CDTF">2019-06-20T22:49:54Z</dcterms:modified>
</cp:coreProperties>
</file>